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73" r:id="rId3"/>
    <p:sldId id="258" r:id="rId4"/>
    <p:sldId id="265" r:id="rId5"/>
    <p:sldId id="259" r:id="rId6"/>
    <p:sldId id="274" r:id="rId7"/>
    <p:sldId id="275" r:id="rId8"/>
    <p:sldId id="276" r:id="rId9"/>
    <p:sldId id="277" r:id="rId10"/>
    <p:sldId id="278" r:id="rId11"/>
    <p:sldId id="279" r:id="rId12"/>
    <p:sldId id="280" r:id="rId13"/>
    <p:sldId id="281" r:id="rId14"/>
    <p:sldId id="282" r:id="rId15"/>
    <p:sldId id="283"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22D8513-5358-47B5-B300-EB80484835BA}" type="datetimeFigureOut">
              <a:rPr lang="en-US" smtClean="0"/>
              <a:pPr/>
              <a:t>10/24/2012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58AE1A-AF72-4873-B511-E0E9D28AE9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22D8513-5358-47B5-B300-EB80484835BA}" type="datetimeFigureOut">
              <a:rPr lang="en-US" smtClean="0"/>
              <a:pPr/>
              <a:t>10/24/2012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B58AE1A-AF72-4873-B511-E0E9D28AE94A}"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ekdIEpSf-1I" TargetMode="External"/><Relationship Id="rId2" Type="http://schemas.openxmlformats.org/officeDocument/2006/relationships/hyperlink" Target="http://micro.magnet.fsu.edu/cells/lysosomes/lysosomes.html"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RrS2uROUjK4&amp;feature=related" TargetMode="External"/><Relationship Id="rId2" Type="http://schemas.openxmlformats.org/officeDocument/2006/relationships/hyperlink" Target="http://micro.magnet.fsu.edu/cells/mitochondria/mitochondria.html"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micro.magnet.fsu.edu/cells/nucleus/nucleu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micro.magnet.fsu.edu/cells/plants/plasmodesmata.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micro.magnet.fsu.edu/cells/plasmamembrane/plasmamembran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TfYf_rPWUdY&amp;feature=related" TargetMode="External"/><Relationship Id="rId2" Type="http://schemas.openxmlformats.org/officeDocument/2006/relationships/hyperlink" Target="http://micro.magnet.fsu.edu/cells/ribosomes/ribosomes.html" TargetMode="Externa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micro.magnet.fsu.edu/cells/plants/vacuol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Bacillus_subtilis"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B_zD3NxSsD8&amp;feature=related" TargetMode="External"/><Relationship Id="rId2" Type="http://schemas.openxmlformats.org/officeDocument/2006/relationships/hyperlink" Target="http://micro.magnet.fsu.edu/cells/"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s://www.youtube.com/watch?v=Hmwvj9X4GNY&amp;feature=relat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micro.magnet.fsu.edu/cells/plants/cellwall.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Tglday5zak" TargetMode="External"/><Relationship Id="rId2" Type="http://schemas.openxmlformats.org/officeDocument/2006/relationships/hyperlink" Target="http://micro.magnet.fsu.edu/cells/chloroplasts/chloroplasts.html"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www.youtube.com/watch?v=2xNwZCk2CHY&amp;feature=endscreen&amp;NR=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micro.magnet.fsu.edu/cells/endoplasmicreticulum/endoplasmicreticulum.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micro.magnet.fsu.edu/cells/golgi/golgiapparatu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Cell Theory</a:t>
            </a:r>
            <a:endParaRPr lang="en-US" dirty="0"/>
          </a:p>
        </p:txBody>
      </p:sp>
      <p:sp>
        <p:nvSpPr>
          <p:cNvPr id="3" name="Content Placeholder 2"/>
          <p:cNvSpPr>
            <a:spLocks noGrp="1"/>
          </p:cNvSpPr>
          <p:nvPr>
            <p:ph idx="1"/>
          </p:nvPr>
        </p:nvSpPr>
        <p:spPr/>
        <p:txBody>
          <a:bodyPr/>
          <a:lstStyle/>
          <a:p>
            <a:pPr lvl="0"/>
            <a:r>
              <a:rPr lang="en-US" dirty="0"/>
              <a:t>All living organisms are composed of cells. They may be unicellular or </a:t>
            </a:r>
            <a:r>
              <a:rPr lang="en-US" dirty="0" err="1"/>
              <a:t>multicellular</a:t>
            </a:r>
            <a:r>
              <a:rPr lang="en-US" dirty="0"/>
              <a:t>.</a:t>
            </a:r>
          </a:p>
          <a:p>
            <a:pPr lvl="0"/>
            <a:r>
              <a:rPr lang="en-US" dirty="0"/>
              <a:t>The cell is the basic unit of life.</a:t>
            </a:r>
          </a:p>
          <a:p>
            <a:pPr lvl="0"/>
            <a:r>
              <a:rPr lang="en-US" dirty="0"/>
              <a:t>Cells arise from pre-existing cells.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err="1" smtClean="0">
                <a:hlinkClick r:id="rId2"/>
              </a:rPr>
              <a:t>Lysosomes</a:t>
            </a:r>
            <a:r>
              <a:rPr lang="en-US" dirty="0" smtClean="0"/>
              <a:t> - The main function of these </a:t>
            </a:r>
            <a:r>
              <a:rPr lang="en-US" dirty="0" err="1" smtClean="0"/>
              <a:t>microbodies</a:t>
            </a:r>
            <a:r>
              <a:rPr lang="en-US" dirty="0" smtClean="0"/>
              <a:t> is digestion. </a:t>
            </a:r>
            <a:r>
              <a:rPr lang="en-US" dirty="0" err="1" smtClean="0"/>
              <a:t>Lysosomes</a:t>
            </a:r>
            <a:r>
              <a:rPr lang="en-US" dirty="0" smtClean="0"/>
              <a:t> break down cellular waste products and debris from outside the cell into simple compounds, which are transferred to the cytoplasm as new cell-building materials</a:t>
            </a:r>
            <a:r>
              <a:rPr lang="en-US" dirty="0" smtClean="0"/>
              <a:t>.</a:t>
            </a:r>
          </a:p>
          <a:p>
            <a:pPr lvl="0"/>
            <a:r>
              <a:rPr lang="en-US" sz="800" dirty="0" smtClean="0">
                <a:hlinkClick r:id="rId3"/>
              </a:rPr>
              <a:t>https://</a:t>
            </a:r>
            <a:r>
              <a:rPr lang="en-US" sz="800" dirty="0" smtClean="0">
                <a:hlinkClick r:id="rId3"/>
              </a:rPr>
              <a:t>www.youtube.com/watch?v=ekdIEpSf-1I</a:t>
            </a:r>
            <a:endParaRPr lang="en-US" sz="800" dirty="0" smtClean="0"/>
          </a:p>
          <a:p>
            <a:pPr lvl="0">
              <a:buNone/>
            </a:pPr>
            <a:endParaRPr lang="en-US" sz="800" dirty="0" smtClean="0"/>
          </a:p>
          <a:p>
            <a:endParaRPr lang="en-US" dirty="0"/>
          </a:p>
        </p:txBody>
      </p:sp>
      <p:pic>
        <p:nvPicPr>
          <p:cNvPr id="9219" name="Picture 3" descr="Anatomy of the Lysosome"/>
          <p:cNvPicPr>
            <a:picLocks noChangeAspect="1" noChangeArrowheads="1"/>
          </p:cNvPicPr>
          <p:nvPr/>
        </p:nvPicPr>
        <p:blipFill>
          <a:blip r:embed="rId4" cstate="print"/>
          <a:srcRect/>
          <a:stretch>
            <a:fillRect/>
          </a:stretch>
        </p:blipFill>
        <p:spPr bwMode="auto">
          <a:xfrm>
            <a:off x="5372100" y="4581525"/>
            <a:ext cx="3771900" cy="22764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smtClean="0">
                <a:hlinkClick r:id="rId2"/>
              </a:rPr>
              <a:t>Mitochondria</a:t>
            </a:r>
            <a:r>
              <a:rPr lang="en-US" dirty="0" smtClean="0"/>
              <a:t> - Mitochondria are oblong shaped organelles that are found in the cytoplasm of every eukaryotic cell. In the animal cell, they are the main power generators, converting </a:t>
            </a:r>
            <a:r>
              <a:rPr lang="en-US" dirty="0" smtClean="0"/>
              <a:t>oxygen                     </a:t>
            </a:r>
            <a:r>
              <a:rPr lang="en-US" dirty="0" smtClean="0"/>
              <a:t>and nutrients into energy</a:t>
            </a:r>
            <a:r>
              <a:rPr lang="en-US" dirty="0" smtClean="0"/>
              <a:t>.</a:t>
            </a:r>
          </a:p>
          <a:p>
            <a:pPr lvl="0"/>
            <a:r>
              <a:rPr lang="en-US" sz="800" dirty="0" smtClean="0">
                <a:hlinkClick r:id="rId3"/>
              </a:rPr>
              <a:t>https://www.youtube.com/watch?v=TgJt4KgKQJI&amp;feature=related</a:t>
            </a:r>
          </a:p>
          <a:p>
            <a:pPr lvl="0"/>
            <a:r>
              <a:rPr lang="en-US" sz="800" dirty="0" smtClean="0">
                <a:hlinkClick r:id="rId3"/>
              </a:rPr>
              <a:t>https</a:t>
            </a:r>
            <a:r>
              <a:rPr lang="en-US" sz="800" dirty="0" smtClean="0">
                <a:hlinkClick r:id="rId3"/>
              </a:rPr>
              <a:t>://</a:t>
            </a:r>
            <a:r>
              <a:rPr lang="en-US" sz="800" dirty="0" smtClean="0">
                <a:hlinkClick r:id="rId3"/>
              </a:rPr>
              <a:t>www.youtube.com/watch?v=RrS2uROUjK4&amp;feature=related</a:t>
            </a:r>
            <a:endParaRPr lang="en-US" sz="800" dirty="0" smtClean="0"/>
          </a:p>
          <a:p>
            <a:pPr lvl="0"/>
            <a:endParaRPr lang="en-US" sz="800" dirty="0"/>
          </a:p>
        </p:txBody>
      </p:sp>
      <p:pic>
        <p:nvPicPr>
          <p:cNvPr id="4" name="Picture 3" descr="mitochondriafigure1.jpg"/>
          <p:cNvPicPr>
            <a:picLocks noChangeAspect="1"/>
          </p:cNvPicPr>
          <p:nvPr/>
        </p:nvPicPr>
        <p:blipFill>
          <a:blip r:embed="rId4" cstate="print"/>
          <a:stretch>
            <a:fillRect/>
          </a:stretch>
        </p:blipFill>
        <p:spPr>
          <a:xfrm>
            <a:off x="6324600" y="3886200"/>
            <a:ext cx="2819400" cy="2971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a:xfrm>
            <a:off x="457200" y="1646237"/>
            <a:ext cx="8229600" cy="4525963"/>
          </a:xfrm>
        </p:spPr>
        <p:txBody>
          <a:bodyPr/>
          <a:lstStyle/>
          <a:p>
            <a:pPr lvl="0"/>
            <a:r>
              <a:rPr lang="en-US" b="1" u="sng" dirty="0" smtClean="0">
                <a:hlinkClick r:id="rId2"/>
              </a:rPr>
              <a:t>Nucleus</a:t>
            </a:r>
            <a:r>
              <a:rPr lang="en-US" dirty="0" smtClean="0"/>
              <a:t> </a:t>
            </a:r>
            <a:r>
              <a:rPr lang="en-US" sz="2400" dirty="0" smtClean="0"/>
              <a:t>- The nucleus is a highly specialized organelle that serves as the information processing and administrative center of the cell. This organelle has two major functions: it stores the cell's hereditary material, or DNA, and it coordinates the cell's activities, which include growth, intermediary metabolism, protein synthesis, and reproduction (cell division).</a:t>
            </a:r>
            <a:endParaRPr lang="en-US" sz="2400" dirty="0"/>
          </a:p>
        </p:txBody>
      </p:sp>
      <p:pic>
        <p:nvPicPr>
          <p:cNvPr id="7170" name="Picture 2" descr="The Cell Nucleus"/>
          <p:cNvPicPr>
            <a:picLocks noChangeAspect="1" noChangeArrowheads="1"/>
          </p:cNvPicPr>
          <p:nvPr/>
        </p:nvPicPr>
        <p:blipFill>
          <a:blip r:embed="rId3" cstate="print"/>
          <a:srcRect/>
          <a:stretch>
            <a:fillRect/>
          </a:stretch>
        </p:blipFill>
        <p:spPr bwMode="auto">
          <a:xfrm>
            <a:off x="5724525" y="4324349"/>
            <a:ext cx="3419475" cy="253365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err="1" smtClean="0">
                <a:hlinkClick r:id="rId2"/>
              </a:rPr>
              <a:t>Plasmodesmata</a:t>
            </a:r>
            <a:r>
              <a:rPr lang="en-US" dirty="0" smtClean="0"/>
              <a:t> - </a:t>
            </a:r>
            <a:r>
              <a:rPr lang="en-US" dirty="0" err="1" smtClean="0"/>
              <a:t>Plasmodesmata</a:t>
            </a:r>
            <a:r>
              <a:rPr lang="en-US" dirty="0" smtClean="0"/>
              <a:t> are small tubes that connect plant cells to each other, providing living bridges between cells.</a:t>
            </a:r>
          </a:p>
          <a:p>
            <a:endParaRPr lang="en-US" dirty="0"/>
          </a:p>
        </p:txBody>
      </p:sp>
      <p:pic>
        <p:nvPicPr>
          <p:cNvPr id="6146" name="Picture 2" descr="Plasmodesma Intercellular Junction"/>
          <p:cNvPicPr>
            <a:picLocks noChangeAspect="1" noChangeArrowheads="1"/>
          </p:cNvPicPr>
          <p:nvPr/>
        </p:nvPicPr>
        <p:blipFill>
          <a:blip r:embed="rId3" cstate="print"/>
          <a:srcRect/>
          <a:stretch>
            <a:fillRect/>
          </a:stretch>
        </p:blipFill>
        <p:spPr bwMode="auto">
          <a:xfrm>
            <a:off x="4895850" y="4495800"/>
            <a:ext cx="4248150" cy="236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smtClean="0">
                <a:hlinkClick r:id="rId2"/>
              </a:rPr>
              <a:t>Plasma Membrane</a:t>
            </a:r>
            <a:r>
              <a:rPr lang="en-US" dirty="0" smtClean="0"/>
              <a:t> </a:t>
            </a:r>
            <a:r>
              <a:rPr lang="en-US" sz="2400" dirty="0" smtClean="0"/>
              <a:t>- All living cells have a plasma membrane that encloses their contents. In prokaryotes, the membrane is the inner layer of protection surrounded by a rigid cell wall. Eukaryotic animal cells have only the membrane to contain and protect their contents. These membranes also regulate the passage of molecules in and out of the cells.</a:t>
            </a:r>
          </a:p>
          <a:p>
            <a:endParaRPr lang="en-US" dirty="0"/>
          </a:p>
        </p:txBody>
      </p:sp>
      <p:pic>
        <p:nvPicPr>
          <p:cNvPr id="4" name="Picture 3" descr="plasmamembranefigure1.jpg"/>
          <p:cNvPicPr>
            <a:picLocks noChangeAspect="1"/>
          </p:cNvPicPr>
          <p:nvPr/>
        </p:nvPicPr>
        <p:blipFill>
          <a:blip r:embed="rId3" cstate="print"/>
          <a:stretch>
            <a:fillRect/>
          </a:stretch>
        </p:blipFill>
        <p:spPr>
          <a:xfrm>
            <a:off x="4495800" y="4334950"/>
            <a:ext cx="4648200" cy="25230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err="1" smtClean="0">
                <a:hlinkClick r:id="rId2"/>
              </a:rPr>
              <a:t>Ribosomes</a:t>
            </a:r>
            <a:r>
              <a:rPr lang="en-US" dirty="0" smtClean="0"/>
              <a:t> - All living cells contain </a:t>
            </a:r>
            <a:r>
              <a:rPr lang="en-US" dirty="0" err="1" smtClean="0"/>
              <a:t>ribosomes</a:t>
            </a:r>
            <a:r>
              <a:rPr lang="en-US" dirty="0" smtClean="0"/>
              <a:t>, tiny organelles composed of approximately 60 percent RNA and 40 percent protein. In eukaryotes, </a:t>
            </a:r>
            <a:r>
              <a:rPr lang="en-US" dirty="0" err="1" smtClean="0"/>
              <a:t>ribosomes</a:t>
            </a:r>
            <a:r>
              <a:rPr lang="en-US" dirty="0" smtClean="0"/>
              <a:t> are made of four strands of RNA. In prokaryotes, they </a:t>
            </a:r>
            <a:r>
              <a:rPr lang="en-US" dirty="0" smtClean="0"/>
              <a:t>                                              consist of </a:t>
            </a:r>
            <a:r>
              <a:rPr lang="en-US" dirty="0" smtClean="0"/>
              <a:t>three strands </a:t>
            </a:r>
            <a:r>
              <a:rPr lang="en-US" dirty="0" smtClean="0"/>
              <a:t>                                               of </a:t>
            </a:r>
            <a:r>
              <a:rPr lang="en-US" dirty="0" smtClean="0"/>
              <a:t>RNA.</a:t>
            </a:r>
            <a:r>
              <a:rPr lang="en-US" b="1" dirty="0" smtClean="0"/>
              <a:t> </a:t>
            </a:r>
            <a:endParaRPr lang="en-US" dirty="0" smtClean="0"/>
          </a:p>
          <a:p>
            <a:r>
              <a:rPr lang="en-US" sz="800" dirty="0" smtClean="0">
                <a:hlinkClick r:id="rId3"/>
              </a:rPr>
              <a:t>https://www.youtube.com/watch?v=TfYf_rPWUdY&amp;feature=related</a:t>
            </a:r>
            <a:endParaRPr lang="en-US" sz="800" dirty="0"/>
          </a:p>
        </p:txBody>
      </p:sp>
      <p:pic>
        <p:nvPicPr>
          <p:cNvPr id="4" name="Picture 3" descr="ribosomesfigure1.jpg"/>
          <p:cNvPicPr>
            <a:picLocks noChangeAspect="1"/>
          </p:cNvPicPr>
          <p:nvPr/>
        </p:nvPicPr>
        <p:blipFill>
          <a:blip r:embed="rId4" cstate="print"/>
          <a:stretch>
            <a:fillRect/>
          </a:stretch>
        </p:blipFill>
        <p:spPr>
          <a:xfrm>
            <a:off x="5295900" y="4324350"/>
            <a:ext cx="3848100" cy="25336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smtClean="0">
                <a:hlinkClick r:id="rId2"/>
              </a:rPr>
              <a:t>Vacuole</a:t>
            </a:r>
            <a:r>
              <a:rPr lang="en-US" dirty="0" smtClean="0"/>
              <a:t> - Each plant cell has a large, single vacuole that stores compounds, helps in plant growth, and plays an important structural role for the plant.</a:t>
            </a:r>
          </a:p>
          <a:p>
            <a:endParaRPr lang="en-US" dirty="0"/>
          </a:p>
        </p:txBody>
      </p:sp>
      <p:pic>
        <p:nvPicPr>
          <p:cNvPr id="3074" name="Picture 2" descr="Plant Cell Vacuole"/>
          <p:cNvPicPr>
            <a:picLocks noChangeAspect="1" noChangeArrowheads="1"/>
          </p:cNvPicPr>
          <p:nvPr/>
        </p:nvPicPr>
        <p:blipFill>
          <a:blip r:embed="rId3" cstate="print"/>
          <a:srcRect/>
          <a:stretch>
            <a:fillRect/>
          </a:stretch>
        </p:blipFill>
        <p:spPr bwMode="auto">
          <a:xfrm>
            <a:off x="6400800" y="4324349"/>
            <a:ext cx="2743200" cy="25336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2 </a:t>
            </a:r>
            <a:r>
              <a:rPr lang="en-US" dirty="0" smtClean="0"/>
              <a:t>Main Kinds</a:t>
            </a:r>
            <a:endParaRPr lang="en-US" dirty="0"/>
          </a:p>
        </p:txBody>
      </p:sp>
      <p:sp>
        <p:nvSpPr>
          <p:cNvPr id="3" name="Content Placeholder 2"/>
          <p:cNvSpPr>
            <a:spLocks noGrp="1"/>
          </p:cNvSpPr>
          <p:nvPr>
            <p:ph idx="1"/>
          </p:nvPr>
        </p:nvSpPr>
        <p:spPr/>
        <p:txBody>
          <a:bodyPr/>
          <a:lstStyle/>
          <a:p>
            <a:r>
              <a:rPr lang="en-US" dirty="0" smtClean="0"/>
              <a:t>When we look at types of cells, we break them down into two main categories:</a:t>
            </a:r>
          </a:p>
          <a:p>
            <a:pPr lvl="1"/>
            <a:r>
              <a:rPr lang="en-US" dirty="0" smtClean="0"/>
              <a:t>Prokaryotes</a:t>
            </a:r>
          </a:p>
          <a:p>
            <a:pPr lvl="2"/>
            <a:r>
              <a:rPr lang="en-US" dirty="0" smtClean="0"/>
              <a:t>“simple”</a:t>
            </a:r>
          </a:p>
          <a:p>
            <a:pPr lvl="2"/>
            <a:r>
              <a:rPr lang="en-US" dirty="0" smtClean="0"/>
              <a:t>“circular DNA”</a:t>
            </a:r>
          </a:p>
          <a:p>
            <a:pPr lvl="2"/>
            <a:r>
              <a:rPr lang="en-US" dirty="0" smtClean="0"/>
              <a:t>Cell wall</a:t>
            </a:r>
          </a:p>
          <a:p>
            <a:pPr lvl="2"/>
            <a:endParaRPr lang="en-US" dirty="0" smtClean="0"/>
          </a:p>
          <a:p>
            <a:pPr lvl="1"/>
            <a:r>
              <a:rPr lang="en-US" dirty="0" smtClean="0"/>
              <a:t>Eukaryotes</a:t>
            </a:r>
          </a:p>
          <a:p>
            <a:pPr lvl="2"/>
            <a:r>
              <a:rPr lang="en-US" dirty="0" smtClean="0"/>
              <a:t>Complex</a:t>
            </a:r>
          </a:p>
          <a:p>
            <a:pPr lvl="2"/>
            <a:r>
              <a:rPr lang="en-US" dirty="0" smtClean="0"/>
              <a:t>Have “organelles”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REMINDER</a:t>
            </a:r>
            <a:r>
              <a:rPr lang="en-US" dirty="0" smtClean="0"/>
              <a:t>: Prokaryotes</a:t>
            </a:r>
            <a:endParaRPr lang="en-US" dirty="0"/>
          </a:p>
        </p:txBody>
      </p:sp>
      <p:sp>
        <p:nvSpPr>
          <p:cNvPr id="3" name="Content Placeholder 2"/>
          <p:cNvSpPr>
            <a:spLocks noGrp="1"/>
          </p:cNvSpPr>
          <p:nvPr>
            <p:ph idx="1"/>
          </p:nvPr>
        </p:nvSpPr>
        <p:spPr/>
        <p:txBody>
          <a:bodyPr/>
          <a:lstStyle/>
          <a:p>
            <a:r>
              <a:rPr lang="en-US" sz="2800" dirty="0" smtClean="0"/>
              <a:t>Prokaryotes DO NOT have a nucleus, mitochondria, or any other membrane-bound organelles</a:t>
            </a:r>
            <a:r>
              <a:rPr lang="en-US" dirty="0" smtClean="0"/>
              <a:t>. They DO have a cell wall.</a:t>
            </a:r>
          </a:p>
          <a:p>
            <a:r>
              <a:rPr lang="en-US" sz="800" dirty="0" smtClean="0"/>
              <a:t>Photo: wiki</a:t>
            </a:r>
            <a:endParaRPr lang="en-US" sz="800" dirty="0"/>
          </a:p>
        </p:txBody>
      </p:sp>
      <p:pic>
        <p:nvPicPr>
          <p:cNvPr id="4" name="Picture 3" descr="Average_prokaryote_cell-_en.svg.png"/>
          <p:cNvPicPr>
            <a:picLocks noChangeAspect="1"/>
          </p:cNvPicPr>
          <p:nvPr/>
        </p:nvPicPr>
        <p:blipFill>
          <a:blip r:embed="rId2" cstate="print"/>
          <a:stretch>
            <a:fillRect/>
          </a:stretch>
        </p:blipFill>
        <p:spPr>
          <a:xfrm>
            <a:off x="2438400" y="2819400"/>
            <a:ext cx="4705350" cy="38290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shapes</a:t>
            </a:r>
            <a:endParaRPr lang="en-US" dirty="0"/>
          </a:p>
        </p:txBody>
      </p:sp>
      <p:sp>
        <p:nvSpPr>
          <p:cNvPr id="3" name="Content Placeholder 2"/>
          <p:cNvSpPr>
            <a:spLocks noGrp="1"/>
          </p:cNvSpPr>
          <p:nvPr>
            <p:ph idx="1"/>
          </p:nvPr>
        </p:nvSpPr>
        <p:spPr/>
        <p:txBody>
          <a:bodyPr/>
          <a:lstStyle/>
          <a:p>
            <a:r>
              <a:rPr lang="en-US" i="1" dirty="0" smtClean="0"/>
              <a:t>Staphylococcus</a:t>
            </a:r>
            <a:r>
              <a:rPr lang="en-US" dirty="0" smtClean="0"/>
              <a:t> bacteria</a:t>
            </a:r>
          </a:p>
          <a:p>
            <a:pPr>
              <a:buNone/>
            </a:pPr>
            <a:endParaRPr lang="en-US" i="1" dirty="0" smtClean="0">
              <a:hlinkClick r:id="rId2" tooltip="Bacillus subtilis"/>
            </a:endParaRPr>
          </a:p>
          <a:p>
            <a:r>
              <a:rPr lang="en-US" i="1" dirty="0" smtClean="0"/>
              <a:t>Bacillus</a:t>
            </a:r>
            <a:endParaRPr lang="en-US" dirty="0" smtClean="0"/>
          </a:p>
          <a:p>
            <a:endParaRPr lang="en-US" dirty="0" smtClean="0"/>
          </a:p>
          <a:p>
            <a:endParaRPr lang="en-US" dirty="0" smtClean="0"/>
          </a:p>
          <a:p>
            <a:r>
              <a:rPr lang="en-US" i="1" dirty="0" err="1" smtClean="0"/>
              <a:t>Spirillum</a:t>
            </a:r>
            <a:endParaRPr lang="en-US" i="1" dirty="0" smtClean="0"/>
          </a:p>
          <a:p>
            <a:endParaRPr lang="en-US" i="1" dirty="0" smtClean="0"/>
          </a:p>
          <a:p>
            <a:r>
              <a:rPr lang="en-US" sz="800" dirty="0" smtClean="0"/>
              <a:t>Photo: wiki</a:t>
            </a:r>
          </a:p>
          <a:p>
            <a:endParaRPr lang="en-US" dirty="0"/>
          </a:p>
        </p:txBody>
      </p:sp>
      <p:pic>
        <p:nvPicPr>
          <p:cNvPr id="4" name="Picture 3" descr="300px-Staphylococcus_aureus_Gram.jpg"/>
          <p:cNvPicPr>
            <a:picLocks noChangeAspect="1"/>
          </p:cNvPicPr>
          <p:nvPr/>
        </p:nvPicPr>
        <p:blipFill>
          <a:blip r:embed="rId3" cstate="print"/>
          <a:stretch>
            <a:fillRect/>
          </a:stretch>
        </p:blipFill>
        <p:spPr>
          <a:xfrm>
            <a:off x="5410200" y="1600200"/>
            <a:ext cx="2743200" cy="2057400"/>
          </a:xfrm>
          <a:prstGeom prst="rect">
            <a:avLst/>
          </a:prstGeom>
        </p:spPr>
      </p:pic>
      <p:pic>
        <p:nvPicPr>
          <p:cNvPr id="5" name="Picture 4" descr="Bacillus_subtilis_Gram.jpg"/>
          <p:cNvPicPr>
            <a:picLocks noChangeAspect="1"/>
          </p:cNvPicPr>
          <p:nvPr/>
        </p:nvPicPr>
        <p:blipFill>
          <a:blip r:embed="rId4" cstate="print"/>
          <a:stretch>
            <a:fillRect/>
          </a:stretch>
        </p:blipFill>
        <p:spPr>
          <a:xfrm>
            <a:off x="2971800" y="2819400"/>
            <a:ext cx="2011680" cy="1508760"/>
          </a:xfrm>
          <a:prstGeom prst="rect">
            <a:avLst/>
          </a:prstGeom>
        </p:spPr>
      </p:pic>
      <p:pic>
        <p:nvPicPr>
          <p:cNvPr id="6" name="Picture 5" descr="220px-Spirillen.jpg"/>
          <p:cNvPicPr>
            <a:picLocks noChangeAspect="1"/>
          </p:cNvPicPr>
          <p:nvPr/>
        </p:nvPicPr>
        <p:blipFill>
          <a:blip r:embed="rId5" cstate="print"/>
          <a:stretch>
            <a:fillRect/>
          </a:stretch>
        </p:blipFill>
        <p:spPr>
          <a:xfrm>
            <a:off x="5486400" y="4343400"/>
            <a:ext cx="2794000" cy="2095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Eukarotes</a:t>
            </a:r>
            <a:r>
              <a:rPr lang="en-US" dirty="0" smtClean="0"/>
              <a:t> </a:t>
            </a:r>
            <a:r>
              <a:rPr lang="en-US" sz="2800" dirty="0" smtClean="0"/>
              <a:t>(Plant, Fungi, Animal)</a:t>
            </a:r>
            <a:endParaRPr lang="en-US" sz="2800" dirty="0"/>
          </a:p>
        </p:txBody>
      </p:sp>
      <p:sp>
        <p:nvSpPr>
          <p:cNvPr id="3" name="Content Placeholder 2"/>
          <p:cNvSpPr>
            <a:spLocks noGrp="1"/>
          </p:cNvSpPr>
          <p:nvPr>
            <p:ph idx="1"/>
          </p:nvPr>
        </p:nvSpPr>
        <p:spPr/>
        <p:txBody>
          <a:bodyPr>
            <a:normAutofit fontScale="40000" lnSpcReduction="20000"/>
          </a:bodyPr>
          <a:lstStyle/>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a:p>
            <a:pPr>
              <a:buNone/>
            </a:pPr>
            <a:endParaRPr lang="en-US" dirty="0" smtClean="0"/>
          </a:p>
          <a:p>
            <a:pPr>
              <a:buNone/>
            </a:pPr>
            <a:endParaRPr lang="en-US" dirty="0"/>
          </a:p>
          <a:p>
            <a:pPr>
              <a:buNone/>
            </a:pPr>
            <a:r>
              <a:rPr lang="en-US" dirty="0" smtClean="0">
                <a:hlinkClick r:id="rId2"/>
              </a:rPr>
              <a:t>http://micro.magnet.fsu.edu/cells</a:t>
            </a:r>
            <a:r>
              <a:rPr lang="en-US" dirty="0" smtClean="0">
                <a:hlinkClick r:id="rId2"/>
              </a:rPr>
              <a:t>/</a:t>
            </a:r>
            <a:endParaRPr lang="en-US" dirty="0" smtClean="0"/>
          </a:p>
          <a:p>
            <a:pPr>
              <a:buNone/>
            </a:pPr>
            <a:r>
              <a:rPr lang="en-US" dirty="0" smtClean="0">
                <a:hlinkClick r:id="rId3"/>
              </a:rPr>
              <a:t>https://</a:t>
            </a:r>
            <a:r>
              <a:rPr lang="en-US" dirty="0" smtClean="0">
                <a:hlinkClick r:id="rId3"/>
              </a:rPr>
              <a:t>www.youtube.com/watch?v=B_zD3NxSsD8&amp;feature=related</a:t>
            </a:r>
            <a:endParaRPr lang="en-US" dirty="0" smtClean="0"/>
          </a:p>
          <a:p>
            <a:pPr>
              <a:buNone/>
            </a:pPr>
            <a:r>
              <a:rPr lang="en-US" dirty="0" smtClean="0">
                <a:hlinkClick r:id="rId4"/>
              </a:rPr>
              <a:t>https://</a:t>
            </a:r>
            <a:r>
              <a:rPr lang="en-US" dirty="0" smtClean="0">
                <a:hlinkClick r:id="rId4"/>
              </a:rPr>
              <a:t>www.youtube.com/watch?v=Hmwvj9X4GNY&amp;feature=related</a:t>
            </a:r>
            <a:endParaRPr lang="en-US" dirty="0" smtClean="0"/>
          </a:p>
          <a:p>
            <a:pPr>
              <a:buNone/>
            </a:pPr>
            <a:endParaRPr lang="en-US" dirty="0" smtClean="0"/>
          </a:p>
          <a:p>
            <a:pPr>
              <a:buNone/>
            </a:pPr>
            <a:endParaRPr lang="en-US" dirty="0" smtClean="0"/>
          </a:p>
        </p:txBody>
      </p:sp>
      <p:pic>
        <p:nvPicPr>
          <p:cNvPr id="4" name="Picture 3" descr="plantcell.jpg"/>
          <p:cNvPicPr>
            <a:picLocks noChangeAspect="1"/>
          </p:cNvPicPr>
          <p:nvPr/>
        </p:nvPicPr>
        <p:blipFill>
          <a:blip r:embed="rId5" cstate="print"/>
          <a:stretch>
            <a:fillRect/>
          </a:stretch>
        </p:blipFill>
        <p:spPr>
          <a:xfrm>
            <a:off x="228600" y="1752600"/>
            <a:ext cx="4120098" cy="3371850"/>
          </a:xfrm>
          <a:prstGeom prst="rect">
            <a:avLst/>
          </a:prstGeom>
        </p:spPr>
      </p:pic>
      <p:pic>
        <p:nvPicPr>
          <p:cNvPr id="5" name="Picture 4" descr="animalcellsfigure1.jpg"/>
          <p:cNvPicPr>
            <a:picLocks noChangeAspect="1"/>
          </p:cNvPicPr>
          <p:nvPr/>
        </p:nvPicPr>
        <p:blipFill>
          <a:blip r:embed="rId6" cstate="print"/>
          <a:stretch>
            <a:fillRect/>
          </a:stretch>
        </p:blipFill>
        <p:spPr>
          <a:xfrm>
            <a:off x="4800600" y="1752600"/>
            <a:ext cx="3971925" cy="37623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smtClean="0">
                <a:hlinkClick r:id="rId2"/>
              </a:rPr>
              <a:t>Cell Wall</a:t>
            </a:r>
            <a:r>
              <a:rPr lang="en-US" dirty="0" smtClean="0"/>
              <a:t> - Like their prokaryotic ancestors, plant cells have a rigid wall surrounding the plasma membrane. It is a far more complex structure, however, and serves a variety of functions, from protecting the cell to regulating the life cycle of </a:t>
            </a:r>
            <a:r>
              <a:rPr lang="en-US" dirty="0" smtClean="0"/>
              <a:t>the plant.</a:t>
            </a:r>
            <a:endParaRPr lang="en-US" dirty="0"/>
          </a:p>
        </p:txBody>
      </p:sp>
      <p:pic>
        <p:nvPicPr>
          <p:cNvPr id="4" name="Picture 3" descr="cellwallfigure1.jpg"/>
          <p:cNvPicPr>
            <a:picLocks noChangeAspect="1"/>
          </p:cNvPicPr>
          <p:nvPr/>
        </p:nvPicPr>
        <p:blipFill>
          <a:blip r:embed="rId3" cstate="print"/>
          <a:stretch>
            <a:fillRect/>
          </a:stretch>
        </p:blipFill>
        <p:spPr>
          <a:xfrm>
            <a:off x="5029200" y="4565863"/>
            <a:ext cx="4114800" cy="22921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smtClean="0">
                <a:hlinkClick r:id="rId2"/>
              </a:rPr>
              <a:t>Chloroplasts</a:t>
            </a:r>
            <a:r>
              <a:rPr lang="en-US" dirty="0" smtClean="0"/>
              <a:t> - The most important characteristic of plants is their ability to photosynthesize, in effect, to make their own food by converting light energy into chemical energy. This </a:t>
            </a:r>
            <a:r>
              <a:rPr lang="en-US" dirty="0" smtClean="0"/>
              <a:t>                                    process </a:t>
            </a:r>
            <a:r>
              <a:rPr lang="en-US" dirty="0" smtClean="0"/>
              <a:t>is carried out in </a:t>
            </a:r>
            <a:r>
              <a:rPr lang="en-US" dirty="0" smtClean="0"/>
              <a:t>                                         specialized </a:t>
            </a:r>
            <a:r>
              <a:rPr lang="en-US" dirty="0" smtClean="0"/>
              <a:t>organelles </a:t>
            </a:r>
            <a:r>
              <a:rPr lang="en-US" dirty="0" smtClean="0"/>
              <a:t>                                                 called </a:t>
            </a:r>
            <a:r>
              <a:rPr lang="en-US" dirty="0" smtClean="0"/>
              <a:t>chloroplasts.</a:t>
            </a:r>
          </a:p>
          <a:p>
            <a:r>
              <a:rPr lang="en-US" sz="800" dirty="0" smtClean="0">
                <a:hlinkClick r:id="rId3"/>
              </a:rPr>
              <a:t>https://</a:t>
            </a:r>
            <a:r>
              <a:rPr lang="en-US" sz="800" dirty="0" smtClean="0">
                <a:hlinkClick r:id="rId3"/>
              </a:rPr>
              <a:t>www.youtube.com/watch?v=LTglday5zak</a:t>
            </a:r>
            <a:endParaRPr lang="en-US" sz="800" dirty="0" smtClean="0"/>
          </a:p>
          <a:p>
            <a:r>
              <a:rPr lang="en-US" sz="800" dirty="0" smtClean="0">
                <a:hlinkClick r:id="rId4"/>
              </a:rPr>
              <a:t>https://</a:t>
            </a:r>
            <a:r>
              <a:rPr lang="en-US" sz="800" dirty="0" smtClean="0">
                <a:hlinkClick r:id="rId4"/>
              </a:rPr>
              <a:t>www.youtube.com/watch?v=2xNwZCk2CHY&amp;feature=endscreen&amp;NR=1</a:t>
            </a:r>
            <a:endParaRPr lang="en-US" sz="800" dirty="0" smtClean="0"/>
          </a:p>
          <a:p>
            <a:endParaRPr lang="en-US" sz="800" dirty="0"/>
          </a:p>
        </p:txBody>
      </p:sp>
      <p:pic>
        <p:nvPicPr>
          <p:cNvPr id="12290" name="Picture 2" descr="Chloroplast"/>
          <p:cNvPicPr>
            <a:picLocks noChangeAspect="1" noChangeArrowheads="1"/>
          </p:cNvPicPr>
          <p:nvPr/>
        </p:nvPicPr>
        <p:blipFill>
          <a:blip r:embed="rId5" cstate="print"/>
          <a:srcRect/>
          <a:stretch>
            <a:fillRect/>
          </a:stretch>
        </p:blipFill>
        <p:spPr bwMode="auto">
          <a:xfrm>
            <a:off x="5638800" y="3587732"/>
            <a:ext cx="3505200" cy="327026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smtClean="0">
                <a:hlinkClick r:id="rId2"/>
              </a:rPr>
              <a:t>Endoplasmic Reticulum</a:t>
            </a:r>
            <a:r>
              <a:rPr lang="en-US" dirty="0" smtClean="0"/>
              <a:t> </a:t>
            </a:r>
            <a:r>
              <a:rPr lang="en-US" sz="2800" dirty="0" smtClean="0"/>
              <a:t>- The endoplasmic reticulum is a network of sacs that manufactures, processes, and transports chemical compounds for use inside and outside of the cell. It is connected to the double-layered nuclear envelope, providing </a:t>
            </a:r>
            <a:r>
              <a:rPr lang="en-US" sz="2800" dirty="0" smtClean="0"/>
              <a:t>                                              a </a:t>
            </a:r>
            <a:r>
              <a:rPr lang="en-US" sz="2800" dirty="0" smtClean="0"/>
              <a:t>pipeline between </a:t>
            </a:r>
            <a:r>
              <a:rPr lang="en-US" sz="2800" dirty="0" smtClean="0"/>
              <a:t>                                                       the </a:t>
            </a:r>
            <a:r>
              <a:rPr lang="en-US" sz="2800" dirty="0" smtClean="0"/>
              <a:t>nucleus and </a:t>
            </a:r>
            <a:r>
              <a:rPr lang="en-US" sz="2800" dirty="0" smtClean="0"/>
              <a:t>                                                           the </a:t>
            </a:r>
            <a:r>
              <a:rPr lang="en-US" sz="2800" dirty="0" smtClean="0"/>
              <a:t>cytoplasm.</a:t>
            </a:r>
          </a:p>
          <a:p>
            <a:pPr>
              <a:buNone/>
            </a:pPr>
            <a:endParaRPr lang="en-US" dirty="0"/>
          </a:p>
        </p:txBody>
      </p:sp>
      <p:pic>
        <p:nvPicPr>
          <p:cNvPr id="4" name="Picture 3" descr="endoplasmicreticulumfigure1.jpg"/>
          <p:cNvPicPr>
            <a:picLocks noChangeAspect="1"/>
          </p:cNvPicPr>
          <p:nvPr/>
        </p:nvPicPr>
        <p:blipFill>
          <a:blip r:embed="rId3" cstate="print"/>
          <a:stretch>
            <a:fillRect/>
          </a:stretch>
        </p:blipFill>
        <p:spPr>
          <a:xfrm>
            <a:off x="5314950" y="4133850"/>
            <a:ext cx="3829050" cy="27241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a:t>
            </a:r>
            <a:endParaRPr lang="en-US" dirty="0"/>
          </a:p>
        </p:txBody>
      </p:sp>
      <p:sp>
        <p:nvSpPr>
          <p:cNvPr id="3" name="Content Placeholder 2"/>
          <p:cNvSpPr>
            <a:spLocks noGrp="1"/>
          </p:cNvSpPr>
          <p:nvPr>
            <p:ph idx="1"/>
          </p:nvPr>
        </p:nvSpPr>
        <p:spPr/>
        <p:txBody>
          <a:bodyPr/>
          <a:lstStyle/>
          <a:p>
            <a:pPr lvl="0"/>
            <a:r>
              <a:rPr lang="en-US" b="1" u="sng" dirty="0" smtClean="0">
                <a:hlinkClick r:id="rId2"/>
              </a:rPr>
              <a:t>Golgi Apparatus</a:t>
            </a:r>
            <a:r>
              <a:rPr lang="en-US" dirty="0" smtClean="0"/>
              <a:t> - The Golgi apparatus is the distribution and shipping department for the cell's chemical products. It modifies proteins and fats built in the endoplasmic reticulum and prepares them for export to the outside of the cell.</a:t>
            </a:r>
          </a:p>
          <a:p>
            <a:endParaRPr lang="en-US" dirty="0"/>
          </a:p>
        </p:txBody>
      </p:sp>
      <p:pic>
        <p:nvPicPr>
          <p:cNvPr id="10242" name="Picture 2" descr="Golgi Apparatus"/>
          <p:cNvPicPr>
            <a:picLocks noChangeAspect="1" noChangeArrowheads="1"/>
          </p:cNvPicPr>
          <p:nvPr/>
        </p:nvPicPr>
        <p:blipFill>
          <a:blip r:embed="rId3" cstate="print"/>
          <a:srcRect/>
          <a:stretch>
            <a:fillRect/>
          </a:stretch>
        </p:blipFill>
        <p:spPr bwMode="auto">
          <a:xfrm>
            <a:off x="5591175" y="4114799"/>
            <a:ext cx="3552825" cy="2743201"/>
          </a:xfrm>
          <a:prstGeom prst="rect">
            <a:avLst/>
          </a:prstGeom>
          <a:noFill/>
        </p:spPr>
      </p:pic>
    </p:spTree>
  </p:cSld>
  <p:clrMapOvr>
    <a:masterClrMapping/>
  </p:clrMapOvr>
</p:sld>
</file>

<file path=ppt/theme/theme1.xml><?xml version="1.0" encoding="utf-8"?>
<a:theme xmlns:a="http://schemas.openxmlformats.org/drawingml/2006/main" name="DNA">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DNA</Template>
  <TotalTime>277</TotalTime>
  <Words>627</Words>
  <Application>Microsoft Office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DNA</vt:lpstr>
      <vt:lpstr>REMINDER: Cell Theory</vt:lpstr>
      <vt:lpstr>REMINDER: 2 Main Kinds</vt:lpstr>
      <vt:lpstr>REMINDER: Prokaryotes</vt:lpstr>
      <vt:lpstr>Bacterial shapes</vt:lpstr>
      <vt:lpstr>Eukarotes (Plant, Fungi, Animal)</vt:lpstr>
      <vt:lpstr>Organelles</vt:lpstr>
      <vt:lpstr>Organelles</vt:lpstr>
      <vt:lpstr>Organelles</vt:lpstr>
      <vt:lpstr>Organelles</vt:lpstr>
      <vt:lpstr>Organelles</vt:lpstr>
      <vt:lpstr>Organelles</vt:lpstr>
      <vt:lpstr>Organelles</vt:lpstr>
      <vt:lpstr>Organelles</vt:lpstr>
      <vt:lpstr>Organelles</vt:lpstr>
      <vt:lpstr>Organelles</vt:lpstr>
      <vt:lpstr>Organelles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WK 1.07</dc:title>
  <dc:creator>gateway</dc:creator>
  <cp:lastModifiedBy>gateway</cp:lastModifiedBy>
  <cp:revision>33</cp:revision>
  <dcterms:created xsi:type="dcterms:W3CDTF">2012-10-11T02:27:06Z</dcterms:created>
  <dcterms:modified xsi:type="dcterms:W3CDTF">2012-10-25T00:46:23Z</dcterms:modified>
</cp:coreProperties>
</file>