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3" r:id="rId4"/>
    <p:sldId id="287" r:id="rId5"/>
    <p:sldId id="281" r:id="rId6"/>
    <p:sldId id="288" r:id="rId7"/>
    <p:sldId id="269" r:id="rId8"/>
    <p:sldId id="272" r:id="rId9"/>
    <p:sldId id="289" r:id="rId10"/>
    <p:sldId id="258" r:id="rId11"/>
    <p:sldId id="280" r:id="rId12"/>
    <p:sldId id="290" r:id="rId13"/>
    <p:sldId id="270" r:id="rId14"/>
    <p:sldId id="271" r:id="rId15"/>
    <p:sldId id="282" r:id="rId16"/>
    <p:sldId id="283" r:id="rId17"/>
    <p:sldId id="259" r:id="rId18"/>
    <p:sldId id="284" r:id="rId19"/>
    <p:sldId id="273" r:id="rId20"/>
    <p:sldId id="275" r:id="rId21"/>
    <p:sldId id="291" r:id="rId22"/>
    <p:sldId id="276" r:id="rId23"/>
    <p:sldId id="292" r:id="rId24"/>
    <p:sldId id="277" r:id="rId25"/>
    <p:sldId id="296" r:id="rId26"/>
    <p:sldId id="294" r:id="rId27"/>
    <p:sldId id="297" r:id="rId28"/>
    <p:sldId id="295" r:id="rId29"/>
    <p:sldId id="293" r:id="rId30"/>
    <p:sldId id="298" r:id="rId31"/>
    <p:sldId id="299" r:id="rId32"/>
    <p:sldId id="300" r:id="rId33"/>
    <p:sldId id="26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864" y="-3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3" descr="C:\Documents and Settings\Rami\Desktop\Ramis Work\PresPro\Templates_07_July_2004\Biotech\JPGS\PPP_SBIOT_TLE_DNA_Structure.jpg"/>
          <p:cNvPicPr>
            <a:picLocks noChangeAspect="1" noChangeArrowheads="1"/>
          </p:cNvPicPr>
          <p:nvPr/>
        </p:nvPicPr>
        <p:blipFill>
          <a:blip r:embed="rId2" cstate="print"/>
          <a:srcRect/>
          <a:stretch>
            <a:fillRect/>
          </a:stretch>
        </p:blipFill>
        <p:spPr bwMode="auto">
          <a:xfrm>
            <a:off x="0" y="0"/>
            <a:ext cx="9144000" cy="6880225"/>
          </a:xfrm>
          <a:prstGeom prst="rect">
            <a:avLst/>
          </a:prstGeom>
          <a:solidFill>
            <a:srgbClr val="336699"/>
          </a:solidFill>
          <a:ln w="9525">
            <a:solidFill>
              <a:srgbClr val="339966"/>
            </a:solidFill>
            <a:miter lim="800000"/>
            <a:headEnd/>
            <a:tailEnd/>
          </a:ln>
        </p:spPr>
      </p:pic>
      <p:sp>
        <p:nvSpPr>
          <p:cNvPr id="4098" name="Rectangle 2"/>
          <p:cNvSpPr>
            <a:spLocks noGrp="1" noChangeArrowheads="1"/>
          </p:cNvSpPr>
          <p:nvPr>
            <p:ph type="ctrTitle"/>
          </p:nvPr>
        </p:nvSpPr>
        <p:spPr>
          <a:xfrm>
            <a:off x="205933" y="1011272"/>
            <a:ext cx="6250927" cy="1880534"/>
          </a:xfrm>
        </p:spPr>
        <p:txBody>
          <a:bodyPr/>
          <a:lstStyle>
            <a:lvl1pPr algn="r">
              <a:defRPr sz="3600"/>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258847" y="3029512"/>
            <a:ext cx="6193722" cy="1308198"/>
          </a:xfrm>
        </p:spPr>
        <p:txBody>
          <a:bodyPr/>
          <a:lstStyle>
            <a:lvl1pPr marL="0" indent="0" algn="r">
              <a:buFontTx/>
              <a:buNone/>
              <a:defRPr/>
            </a:lvl1pPr>
          </a:lstStyle>
          <a:p>
            <a:r>
              <a:rPr lang="en-US" smtClean="0"/>
              <a:t>Click to edit Master subtitle style</a:t>
            </a:r>
            <a:endParaRPr lang="en-US"/>
          </a:p>
        </p:txBody>
      </p:sp>
      <p:sp>
        <p:nvSpPr>
          <p:cNvPr id="5" name="Rectangle 4"/>
          <p:cNvSpPr>
            <a:spLocks noGrp="1" noChangeArrowheads="1"/>
          </p:cNvSpPr>
          <p:nvPr>
            <p:ph type="dt" sz="half" idx="10"/>
          </p:nvPr>
        </p:nvSpPr>
        <p:spPr>
          <a:xfrm>
            <a:off x="0" y="6707188"/>
            <a:ext cx="1905000" cy="165100"/>
          </a:xfrm>
        </p:spPr>
        <p:txBody>
          <a:bodyPr/>
          <a:lstStyle>
            <a:lvl1pPr>
              <a:defRPr sz="1100" smtClean="0"/>
            </a:lvl1pPr>
          </a:lstStyle>
          <a:p>
            <a:fld id="{B70C11F8-A885-4140-87F7-8397091B36F6}" type="datetimeFigureOut">
              <a:rPr lang="en-US" smtClean="0"/>
              <a:pPr/>
              <a:t>1/24/2013</a:t>
            </a:fld>
            <a:endParaRPr lang="en-US" dirty="0"/>
          </a:p>
        </p:txBody>
      </p:sp>
      <p:sp>
        <p:nvSpPr>
          <p:cNvPr id="6" name="Rectangle 5"/>
          <p:cNvSpPr>
            <a:spLocks noGrp="1" noChangeArrowheads="1"/>
          </p:cNvSpPr>
          <p:nvPr>
            <p:ph type="ftr" sz="quarter" idx="11"/>
          </p:nvPr>
        </p:nvSpPr>
        <p:spPr>
          <a:xfrm>
            <a:off x="3124200" y="6692900"/>
            <a:ext cx="2895600" cy="165100"/>
          </a:xfrm>
        </p:spPr>
        <p:txBody>
          <a:bodyPr/>
          <a:lstStyle>
            <a:lvl1pPr>
              <a:defRPr sz="1100" smtClean="0">
                <a:solidFill>
                  <a:schemeClr val="tx1"/>
                </a:solidFill>
              </a:defRPr>
            </a:lvl1pPr>
          </a:lstStyle>
          <a:p>
            <a:endParaRPr lang="en-US" dirty="0"/>
          </a:p>
        </p:txBody>
      </p:sp>
      <p:sp>
        <p:nvSpPr>
          <p:cNvPr id="7" name="Rectangle 6"/>
          <p:cNvSpPr>
            <a:spLocks noGrp="1" noChangeArrowheads="1"/>
          </p:cNvSpPr>
          <p:nvPr>
            <p:ph type="sldNum" sz="quarter" idx="12"/>
          </p:nvPr>
        </p:nvSpPr>
        <p:spPr>
          <a:xfrm>
            <a:off x="7239000" y="6692900"/>
            <a:ext cx="1905000" cy="165100"/>
          </a:xfrm>
        </p:spPr>
        <p:txBody>
          <a:bodyPr/>
          <a:lstStyle>
            <a:lvl1pPr>
              <a:defRPr sz="1100" smtClean="0">
                <a:solidFill>
                  <a:schemeClr val="tx1"/>
                </a:solidFill>
              </a:defRPr>
            </a:lvl1pPr>
          </a:lstStyle>
          <a:p>
            <a:fld id="{834BB2FE-72FB-41C0-8FFE-AB805F5D287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70C11F8-A885-4140-87F7-8397091B36F6}" type="datetimeFigureOut">
              <a:rPr lang="en-US" smtClean="0"/>
              <a:pPr/>
              <a:t>1/24/2013</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834BB2FE-72FB-41C0-8FFE-AB805F5D287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544" y="137705"/>
            <a:ext cx="1956364" cy="640328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2451" y="137705"/>
            <a:ext cx="5731804" cy="640328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70C11F8-A885-4140-87F7-8397091B36F6}" type="datetimeFigureOut">
              <a:rPr lang="en-US" smtClean="0"/>
              <a:pPr/>
              <a:t>1/24/2013</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834BB2FE-72FB-41C0-8FFE-AB805F5D287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70C11F8-A885-4140-87F7-8397091B36F6}" type="datetimeFigureOut">
              <a:rPr lang="en-US" smtClean="0"/>
              <a:pPr/>
              <a:t>1/24/2013</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834BB2FE-72FB-41C0-8FFE-AB805F5D287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6" y="4406563"/>
            <a:ext cx="7772543" cy="136270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196" y="2906151"/>
            <a:ext cx="7772543" cy="1500412"/>
          </a:xfr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70C11F8-A885-4140-87F7-8397091B36F6}" type="datetimeFigureOut">
              <a:rPr lang="en-US" smtClean="0"/>
              <a:pPr/>
              <a:t>1/24/2013</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834BB2FE-72FB-41C0-8FFE-AB805F5D287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35598" y="1583608"/>
            <a:ext cx="3706795" cy="495738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9682" y="1583608"/>
            <a:ext cx="3706795" cy="495738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B70C11F8-A885-4140-87F7-8397091B36F6}" type="datetimeFigureOut">
              <a:rPr lang="en-US" smtClean="0"/>
              <a:pPr/>
              <a:t>1/24/2013</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834BB2FE-72FB-41C0-8FFE-AB805F5D287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29" y="273976"/>
            <a:ext cx="8228742" cy="11432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29" y="1534838"/>
            <a:ext cx="4040007"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629" y="2174593"/>
            <a:ext cx="4040007"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35" y="1534838"/>
            <a:ext cx="4041436"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5" y="2174593"/>
            <a:ext cx="4041436"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B70C11F8-A885-4140-87F7-8397091B36F6}" type="datetimeFigureOut">
              <a:rPr lang="en-US" smtClean="0"/>
              <a:pPr/>
              <a:t>1/24/2013</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834BB2FE-72FB-41C0-8FFE-AB805F5D287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B70C11F8-A885-4140-87F7-8397091B36F6}" type="datetimeFigureOut">
              <a:rPr lang="en-US" smtClean="0"/>
              <a:pPr/>
              <a:t>1/24/2013</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834BB2FE-72FB-41C0-8FFE-AB805F5D287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70C11F8-A885-4140-87F7-8397091B36F6}" type="datetimeFigureOut">
              <a:rPr lang="en-US" smtClean="0"/>
              <a:pPr/>
              <a:t>1/24/2013</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834BB2FE-72FB-41C0-8FFE-AB805F5D287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30" y="272542"/>
            <a:ext cx="3007481" cy="116188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227" y="272541"/>
            <a:ext cx="5111144" cy="5853901"/>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30" y="1434428"/>
            <a:ext cx="3007481" cy="46920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70C11F8-A885-4140-87F7-8397091B36F6}" type="datetimeFigureOut">
              <a:rPr lang="en-US" smtClean="0"/>
              <a:pPr/>
              <a:t>1/24/2013</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834BB2FE-72FB-41C0-8FFE-AB805F5D287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801030"/>
            <a:ext cx="5487258" cy="566599"/>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04" y="612502"/>
            <a:ext cx="5487258" cy="4115373"/>
          </a:xfr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pPr lvl="0"/>
            <a:r>
              <a:rPr lang="en-US" noProof="0" dirty="0" smtClean="0"/>
              <a:t>Click icon to add picture</a:t>
            </a:r>
          </a:p>
        </p:txBody>
      </p:sp>
      <p:sp>
        <p:nvSpPr>
          <p:cNvPr id="4" name="Text Placeholder 3"/>
          <p:cNvSpPr>
            <a:spLocks noGrp="1"/>
          </p:cNvSpPr>
          <p:nvPr>
            <p:ph type="body" sz="half" idx="2"/>
          </p:nvPr>
        </p:nvSpPr>
        <p:spPr>
          <a:xfrm>
            <a:off x="1791904" y="5367629"/>
            <a:ext cx="5487258" cy="8047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70C11F8-A885-4140-87F7-8397091B36F6}" type="datetimeFigureOut">
              <a:rPr lang="en-US" smtClean="0"/>
              <a:pPr/>
              <a:t>1/24/2013</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834BB2FE-72FB-41C0-8FFE-AB805F5D287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8" descr="C:\Documents and Settings\Rami\Desktop\Ramis Work\PresPro\Templates_07_July_2004\Biotech\JPGS\PPP_SBIOT_TXT_DNA_Structure.jpg"/>
          <p:cNvPicPr>
            <a:picLocks noChangeAspect="1" noChangeArrowheads="1"/>
          </p:cNvPicPr>
          <p:nvPr/>
        </p:nvPicPr>
        <p:blipFill>
          <a:blip r:embed="rId13" cstate="print"/>
          <a:srcRect/>
          <a:stretch>
            <a:fillRect/>
          </a:stretch>
        </p:blipFill>
        <p:spPr bwMode="auto">
          <a:xfrm>
            <a:off x="0" y="0"/>
            <a:ext cx="9144000" cy="6880225"/>
          </a:xfrm>
          <a:prstGeom prst="rect">
            <a:avLst/>
          </a:prstGeom>
          <a:noFill/>
          <a:ln w="9525">
            <a:noFill/>
            <a:miter lim="800000"/>
            <a:headEnd/>
            <a:tailEnd/>
          </a:ln>
        </p:spPr>
      </p:pic>
      <p:sp>
        <p:nvSpPr>
          <p:cNvPr id="1027" name="Rectangle 2"/>
          <p:cNvSpPr>
            <a:spLocks noGrp="1" noChangeArrowheads="1"/>
          </p:cNvSpPr>
          <p:nvPr>
            <p:ph type="title"/>
          </p:nvPr>
        </p:nvSpPr>
        <p:spPr bwMode="auto">
          <a:xfrm>
            <a:off x="962025" y="138113"/>
            <a:ext cx="7826375" cy="1376362"/>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235075" y="1584325"/>
            <a:ext cx="7551738" cy="4956175"/>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1365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defTabSz="915001">
              <a:defRPr sz="900" smtClean="0">
                <a:effectLst/>
              </a:defRPr>
            </a:lvl1pPr>
          </a:lstStyle>
          <a:p>
            <a:fld id="{B70C11F8-A885-4140-87F7-8397091B36F6}" type="datetimeFigureOut">
              <a:rPr lang="en-US" smtClean="0"/>
              <a:pPr/>
              <a:t>1/24/2013</a:t>
            </a:fld>
            <a:endParaRPr lang="en-US" dirty="0"/>
          </a:p>
        </p:txBody>
      </p:sp>
      <p:sp>
        <p:nvSpPr>
          <p:cNvPr id="1029" name="Rectangle 5"/>
          <p:cNvSpPr>
            <a:spLocks noGrp="1" noChangeArrowheads="1"/>
          </p:cNvSpPr>
          <p:nvPr>
            <p:ph type="ftr" sz="quarter" idx="3"/>
          </p:nvPr>
        </p:nvSpPr>
        <p:spPr bwMode="auto">
          <a:xfrm>
            <a:off x="3157538" y="6624638"/>
            <a:ext cx="2894012"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defTabSz="915001">
              <a:defRPr sz="900" smtClean="0">
                <a:solidFill>
                  <a:srgbClr val="FFFFFF"/>
                </a:solidFill>
                <a:effectLst/>
              </a:defRPr>
            </a:lvl1pPr>
          </a:lstStyle>
          <a:p>
            <a:endParaRPr lang="en-US" dirty="0"/>
          </a:p>
        </p:txBody>
      </p:sp>
      <p:sp>
        <p:nvSpPr>
          <p:cNvPr id="1030" name="Rectangle 6"/>
          <p:cNvSpPr>
            <a:spLocks noGrp="1" noChangeArrowheads="1"/>
          </p:cNvSpPr>
          <p:nvPr>
            <p:ph type="sldNum" sz="quarter" idx="4"/>
          </p:nvPr>
        </p:nvSpPr>
        <p:spPr bwMode="auto">
          <a:xfrm>
            <a:off x="70707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defTabSz="915001">
              <a:defRPr sz="900" smtClean="0">
                <a:solidFill>
                  <a:srgbClr val="FFFFFF"/>
                </a:solidFill>
                <a:effectLst/>
              </a:defRPr>
            </a:lvl1pPr>
          </a:lstStyle>
          <a:p>
            <a:fld id="{834BB2FE-72FB-41C0-8FFE-AB805F5D287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3400">
          <a:solidFill>
            <a:srgbClr val="FFFFFF"/>
          </a:solidFill>
          <a:latin typeface="+mj-lt"/>
          <a:ea typeface="+mj-ea"/>
          <a:cs typeface="+mj-cs"/>
        </a:defRPr>
      </a:lvl1pPr>
      <a:lvl2pPr algn="l" rtl="0" eaLnBrk="1" fontAlgn="base" hangingPunct="1">
        <a:spcBef>
          <a:spcPct val="0"/>
        </a:spcBef>
        <a:spcAft>
          <a:spcPct val="0"/>
        </a:spcAft>
        <a:defRPr sz="3400">
          <a:solidFill>
            <a:srgbClr val="FFFFFF"/>
          </a:solidFill>
          <a:latin typeface="Arial" charset="0"/>
        </a:defRPr>
      </a:lvl2pPr>
      <a:lvl3pPr algn="l" rtl="0" eaLnBrk="1" fontAlgn="base" hangingPunct="1">
        <a:spcBef>
          <a:spcPct val="0"/>
        </a:spcBef>
        <a:spcAft>
          <a:spcPct val="0"/>
        </a:spcAft>
        <a:defRPr sz="3400">
          <a:solidFill>
            <a:srgbClr val="FFFFFF"/>
          </a:solidFill>
          <a:latin typeface="Arial" charset="0"/>
        </a:defRPr>
      </a:lvl3pPr>
      <a:lvl4pPr algn="l" rtl="0" eaLnBrk="1" fontAlgn="base" hangingPunct="1">
        <a:spcBef>
          <a:spcPct val="0"/>
        </a:spcBef>
        <a:spcAft>
          <a:spcPct val="0"/>
        </a:spcAft>
        <a:defRPr sz="3400">
          <a:solidFill>
            <a:srgbClr val="FFFFFF"/>
          </a:solidFill>
          <a:latin typeface="Arial" charset="0"/>
        </a:defRPr>
      </a:lvl4pPr>
      <a:lvl5pPr algn="l" rtl="0" eaLnBrk="1" fontAlgn="base" hangingPunct="1">
        <a:spcBef>
          <a:spcPct val="0"/>
        </a:spcBef>
        <a:spcAft>
          <a:spcPct val="0"/>
        </a:spcAft>
        <a:defRPr sz="3400">
          <a:solidFill>
            <a:srgbClr val="FFFFFF"/>
          </a:solidFill>
          <a:latin typeface="Arial" charset="0"/>
        </a:defRPr>
      </a:lvl5pPr>
      <a:lvl6pPr marL="412394" algn="l" defTabSz="915001" rtl="0" eaLnBrk="1" fontAlgn="base" hangingPunct="1">
        <a:spcBef>
          <a:spcPct val="0"/>
        </a:spcBef>
        <a:spcAft>
          <a:spcPct val="0"/>
        </a:spcAft>
        <a:defRPr sz="3400">
          <a:solidFill>
            <a:srgbClr val="FFFFFF"/>
          </a:solidFill>
          <a:latin typeface="Arial" charset="0"/>
        </a:defRPr>
      </a:lvl6pPr>
      <a:lvl7pPr marL="824789" algn="l" defTabSz="915001" rtl="0" eaLnBrk="1" fontAlgn="base" hangingPunct="1">
        <a:spcBef>
          <a:spcPct val="0"/>
        </a:spcBef>
        <a:spcAft>
          <a:spcPct val="0"/>
        </a:spcAft>
        <a:defRPr sz="3400">
          <a:solidFill>
            <a:srgbClr val="FFFFFF"/>
          </a:solidFill>
          <a:latin typeface="Arial" charset="0"/>
        </a:defRPr>
      </a:lvl7pPr>
      <a:lvl8pPr marL="1237183" algn="l" defTabSz="915001" rtl="0" eaLnBrk="1" fontAlgn="base" hangingPunct="1">
        <a:spcBef>
          <a:spcPct val="0"/>
        </a:spcBef>
        <a:spcAft>
          <a:spcPct val="0"/>
        </a:spcAft>
        <a:defRPr sz="3400">
          <a:solidFill>
            <a:srgbClr val="FFFFFF"/>
          </a:solidFill>
          <a:latin typeface="Arial" charset="0"/>
        </a:defRPr>
      </a:lvl8pPr>
      <a:lvl9pPr marL="1649578" algn="l" defTabSz="915001" rtl="0" eaLnBrk="1" fontAlgn="base" hangingPunct="1">
        <a:spcBef>
          <a:spcPct val="0"/>
        </a:spcBef>
        <a:spcAft>
          <a:spcPct val="0"/>
        </a:spcAft>
        <a:defRPr sz="3400">
          <a:solidFill>
            <a:srgbClr val="FFFFFF"/>
          </a:solidFill>
          <a:latin typeface="Arial" charset="0"/>
        </a:defRPr>
      </a:lvl9pPr>
    </p:titleStyle>
    <p:bodyStyle>
      <a:lvl1pPr marL="341313" indent="-341313" algn="l" rtl="0" eaLnBrk="1" fontAlgn="base" hangingPunct="1">
        <a:spcBef>
          <a:spcPct val="20000"/>
        </a:spcBef>
        <a:spcAft>
          <a:spcPct val="0"/>
        </a:spcAft>
        <a:buChar char="•"/>
        <a:defRPr sz="25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200">
          <a:solidFill>
            <a:srgbClr val="FFFFFF"/>
          </a:solidFill>
          <a:latin typeface="+mn-lt"/>
        </a:defRPr>
      </a:lvl2pPr>
      <a:lvl3pPr marL="1141413" indent="-227013" algn="l" rtl="0" eaLnBrk="1" fontAlgn="base" hangingPunct="1">
        <a:spcBef>
          <a:spcPct val="20000"/>
        </a:spcBef>
        <a:spcAft>
          <a:spcPct val="0"/>
        </a:spcAft>
        <a:buChar char="•"/>
        <a:defRPr sz="2200">
          <a:solidFill>
            <a:srgbClr val="FFFFFF"/>
          </a:solidFill>
          <a:latin typeface="+mn-lt"/>
        </a:defRPr>
      </a:lvl3pPr>
      <a:lvl4pPr marL="1598613" indent="-227013" algn="l" rtl="0" eaLnBrk="1" fontAlgn="base" hangingPunct="1">
        <a:spcBef>
          <a:spcPct val="20000"/>
        </a:spcBef>
        <a:spcAft>
          <a:spcPct val="0"/>
        </a:spcAft>
        <a:buChar char="–"/>
        <a:defRPr sz="1900">
          <a:solidFill>
            <a:srgbClr val="FFFFFF"/>
          </a:solidFill>
          <a:latin typeface="+mn-lt"/>
        </a:defRPr>
      </a:lvl4pPr>
      <a:lvl5pPr marL="2057400" indent="-228600" algn="l" rtl="0" eaLnBrk="1" fontAlgn="base" hangingPunct="1">
        <a:spcBef>
          <a:spcPct val="20000"/>
        </a:spcBef>
        <a:spcAft>
          <a:spcPct val="0"/>
        </a:spcAft>
        <a:buChar char="»"/>
        <a:defRPr>
          <a:solidFill>
            <a:srgbClr val="FFFFFF"/>
          </a:solidFill>
          <a:latin typeface="+mn-lt"/>
        </a:defRPr>
      </a:lvl5pPr>
      <a:lvl6pPr marL="2470071" indent="-229108" algn="l" defTabSz="915001" rtl="0" eaLnBrk="1" fontAlgn="base" hangingPunct="1">
        <a:spcBef>
          <a:spcPct val="20000"/>
        </a:spcBef>
        <a:spcAft>
          <a:spcPct val="0"/>
        </a:spcAft>
        <a:buChar char="»"/>
        <a:defRPr>
          <a:solidFill>
            <a:srgbClr val="FFFFFF"/>
          </a:solidFill>
          <a:latin typeface="+mn-lt"/>
        </a:defRPr>
      </a:lvl6pPr>
      <a:lvl7pPr marL="2882465" indent="-229108" algn="l" defTabSz="915001" rtl="0" eaLnBrk="1" fontAlgn="base" hangingPunct="1">
        <a:spcBef>
          <a:spcPct val="20000"/>
        </a:spcBef>
        <a:spcAft>
          <a:spcPct val="0"/>
        </a:spcAft>
        <a:buChar char="»"/>
        <a:defRPr>
          <a:solidFill>
            <a:srgbClr val="FFFFFF"/>
          </a:solidFill>
          <a:latin typeface="+mn-lt"/>
        </a:defRPr>
      </a:lvl7pPr>
      <a:lvl8pPr marL="3294860" indent="-229108" algn="l" defTabSz="915001" rtl="0" eaLnBrk="1" fontAlgn="base" hangingPunct="1">
        <a:spcBef>
          <a:spcPct val="20000"/>
        </a:spcBef>
        <a:spcAft>
          <a:spcPct val="0"/>
        </a:spcAft>
        <a:buChar char="»"/>
        <a:defRPr>
          <a:solidFill>
            <a:srgbClr val="FFFFFF"/>
          </a:solidFill>
          <a:latin typeface="+mn-lt"/>
        </a:defRPr>
      </a:lvl8pPr>
      <a:lvl9pPr marL="3707254" indent="-229108" algn="l" defTabSz="915001" rtl="0" eaLnBrk="1" fontAlgn="base" hangingPunct="1">
        <a:spcBef>
          <a:spcPct val="20000"/>
        </a:spcBef>
        <a:spcAft>
          <a:spcPct val="0"/>
        </a:spcAft>
        <a:buChar char="»"/>
        <a:defRPr>
          <a:solidFill>
            <a:srgbClr val="FFFFFF"/>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personal.u-net.com/~cridchat/" TargetMode="External"/><Relationship Id="rId2" Type="http://schemas.openxmlformats.org/officeDocument/2006/relationships/hyperlink" Target="http://members.aol.com/cdousa/cdo.ht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nfxf.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marrow.org/MEDICAL/aml.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6250927" cy="1880534"/>
          </a:xfrm>
        </p:spPr>
        <p:txBody>
          <a:bodyPr/>
          <a:lstStyle/>
          <a:p>
            <a:r>
              <a:rPr lang="en-US" dirty="0" smtClean="0"/>
              <a:t>Genetic Disorders</a:t>
            </a:r>
            <a:endParaRPr lang="en-US" dirty="0"/>
          </a:p>
        </p:txBody>
      </p:sp>
      <p:sp>
        <p:nvSpPr>
          <p:cNvPr id="3" name="Subtitle 2"/>
          <p:cNvSpPr>
            <a:spLocks noGrp="1"/>
          </p:cNvSpPr>
          <p:nvPr>
            <p:ph type="subTitle" idx="1"/>
          </p:nvPr>
        </p:nvSpPr>
        <p:spPr>
          <a:xfrm>
            <a:off x="685800" y="2362200"/>
            <a:ext cx="6193722" cy="1308198"/>
          </a:xfrm>
        </p:spPr>
        <p:txBody>
          <a:bodyPr/>
          <a:lstStyle/>
          <a:p>
            <a:r>
              <a:rPr lang="en-US" dirty="0" smtClean="0"/>
              <a:t>Mr. Cistaro 01/09/13</a:t>
            </a:r>
            <a:endParaRPr lang="en-US" dirty="0"/>
          </a:p>
        </p:txBody>
      </p:sp>
      <p:pic>
        <p:nvPicPr>
          <p:cNvPr id="4" name="Picture 3" descr="Sky_spectral_karyotype.png"/>
          <p:cNvPicPr>
            <a:picLocks noChangeAspect="1"/>
          </p:cNvPicPr>
          <p:nvPr/>
        </p:nvPicPr>
        <p:blipFill>
          <a:blip r:embed="rId2" cstate="print"/>
          <a:stretch>
            <a:fillRect/>
          </a:stretch>
        </p:blipFill>
        <p:spPr>
          <a:xfrm>
            <a:off x="609599" y="2819400"/>
            <a:ext cx="5101389" cy="4038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“NORMAL”</a:t>
            </a:r>
            <a:endParaRPr lang="en-US" dirty="0"/>
          </a:p>
        </p:txBody>
      </p:sp>
      <p:pic>
        <p:nvPicPr>
          <p:cNvPr id="9" name="Content Placeholder 8" descr="karyotype_normal_female.jpg"/>
          <p:cNvPicPr>
            <a:picLocks noGrp="1" noChangeAspect="1"/>
          </p:cNvPicPr>
          <p:nvPr>
            <p:ph idx="1"/>
          </p:nvPr>
        </p:nvPicPr>
        <p:blipFill>
          <a:blip r:embed="rId2" cstate="print"/>
          <a:stretch>
            <a:fillRect/>
          </a:stretch>
        </p:blipFill>
        <p:spPr>
          <a:xfrm>
            <a:off x="1752600" y="1676400"/>
            <a:ext cx="5980906" cy="4449794"/>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“NORMAL”</a:t>
            </a:r>
            <a:endParaRPr lang="en-US" dirty="0"/>
          </a:p>
        </p:txBody>
      </p:sp>
      <p:pic>
        <p:nvPicPr>
          <p:cNvPr id="11" name="Content Placeholder 10" descr="Human_male_karyotpe.gif"/>
          <p:cNvPicPr>
            <a:picLocks noGrp="1" noChangeAspect="1"/>
          </p:cNvPicPr>
          <p:nvPr>
            <p:ph idx="1"/>
          </p:nvPr>
        </p:nvPicPr>
        <p:blipFill>
          <a:blip r:embed="rId2" cstate="print"/>
          <a:stretch>
            <a:fillRect/>
          </a:stretch>
        </p:blipFill>
        <p:spPr>
          <a:xfrm>
            <a:off x="1676400" y="1523999"/>
            <a:ext cx="6096000" cy="4758905"/>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“NORMAL”</a:t>
            </a:r>
            <a:endParaRPr lang="en-US" dirty="0"/>
          </a:p>
        </p:txBody>
      </p:sp>
      <p:pic>
        <p:nvPicPr>
          <p:cNvPr id="6" name="Content Placeholder 5" descr="karyotype_normal_male.gif"/>
          <p:cNvPicPr>
            <a:picLocks noGrp="1" noChangeAspect="1"/>
          </p:cNvPicPr>
          <p:nvPr>
            <p:ph idx="1"/>
          </p:nvPr>
        </p:nvPicPr>
        <p:blipFill>
          <a:blip r:embed="rId2" cstate="print"/>
          <a:stretch>
            <a:fillRect/>
          </a:stretch>
        </p:blipFill>
        <p:spPr>
          <a:xfrm>
            <a:off x="2362200" y="1524000"/>
            <a:ext cx="4476750" cy="461962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AUTOSOMAL DISORDERS</a:t>
            </a:r>
            <a:endParaRPr lang="en-US" dirty="0"/>
          </a:p>
        </p:txBody>
      </p:sp>
      <p:sp>
        <p:nvSpPr>
          <p:cNvPr id="5" name="Content Placeholder 4"/>
          <p:cNvSpPr>
            <a:spLocks noGrp="1"/>
          </p:cNvSpPr>
          <p:nvPr>
            <p:ph idx="1"/>
          </p:nvPr>
        </p:nvSpPr>
        <p:spPr/>
        <p:txBody>
          <a:bodyPr/>
          <a:lstStyle/>
          <a:p>
            <a:r>
              <a:rPr lang="en-US" dirty="0" smtClean="0"/>
              <a:t>What’s wrong?</a:t>
            </a:r>
          </a:p>
          <a:p>
            <a:endParaRPr lang="en-US" dirty="0" smtClean="0"/>
          </a:p>
          <a:p>
            <a:endParaRPr lang="en-US" dirty="0"/>
          </a:p>
        </p:txBody>
      </p:sp>
      <p:pic>
        <p:nvPicPr>
          <p:cNvPr id="4" name="Picture 3" descr="Trisomy13.gif"/>
          <p:cNvPicPr>
            <a:picLocks noChangeAspect="1"/>
          </p:cNvPicPr>
          <p:nvPr/>
        </p:nvPicPr>
        <p:blipFill>
          <a:blip r:embed="rId2" cstate="print"/>
          <a:stretch>
            <a:fillRect/>
          </a:stretch>
        </p:blipFill>
        <p:spPr>
          <a:xfrm>
            <a:off x="2514600" y="2133600"/>
            <a:ext cx="4800600" cy="447328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AUTOSOMAL DISORDERS</a:t>
            </a:r>
            <a:endParaRPr lang="en-US" dirty="0"/>
          </a:p>
        </p:txBody>
      </p:sp>
      <p:sp>
        <p:nvSpPr>
          <p:cNvPr id="5" name="Content Placeholder 4"/>
          <p:cNvSpPr>
            <a:spLocks noGrp="1"/>
          </p:cNvSpPr>
          <p:nvPr>
            <p:ph idx="1"/>
          </p:nvPr>
        </p:nvSpPr>
        <p:spPr/>
        <p:txBody>
          <a:bodyPr/>
          <a:lstStyle/>
          <a:p>
            <a:r>
              <a:rPr lang="en-US" dirty="0" smtClean="0"/>
              <a:t>What’s wrong?</a:t>
            </a:r>
          </a:p>
          <a:p>
            <a:endParaRPr lang="en-US" dirty="0"/>
          </a:p>
        </p:txBody>
      </p:sp>
      <p:pic>
        <p:nvPicPr>
          <p:cNvPr id="4" name="Picture 3" descr="Trisomy18.gif"/>
          <p:cNvPicPr>
            <a:picLocks noChangeAspect="1"/>
          </p:cNvPicPr>
          <p:nvPr/>
        </p:nvPicPr>
        <p:blipFill>
          <a:blip r:embed="rId2" cstate="print"/>
          <a:stretch>
            <a:fillRect/>
          </a:stretch>
        </p:blipFill>
        <p:spPr>
          <a:xfrm>
            <a:off x="2438400" y="2057400"/>
            <a:ext cx="4800600" cy="463694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AUTOSOMAL DISORDERS</a:t>
            </a:r>
            <a:endParaRPr lang="en-US" dirty="0"/>
          </a:p>
        </p:txBody>
      </p:sp>
      <p:sp>
        <p:nvSpPr>
          <p:cNvPr id="5" name="Content Placeholder 4"/>
          <p:cNvSpPr>
            <a:spLocks noGrp="1"/>
          </p:cNvSpPr>
          <p:nvPr>
            <p:ph idx="1"/>
          </p:nvPr>
        </p:nvSpPr>
        <p:spPr/>
        <p:txBody>
          <a:bodyPr/>
          <a:lstStyle/>
          <a:p>
            <a:r>
              <a:rPr lang="en-US" dirty="0" smtClean="0"/>
              <a:t>What’s wrong?</a:t>
            </a:r>
          </a:p>
          <a:p>
            <a:endParaRPr lang="en-US" dirty="0"/>
          </a:p>
        </p:txBody>
      </p:sp>
      <p:pic>
        <p:nvPicPr>
          <p:cNvPr id="6" name="Picture 5" descr="down.gif"/>
          <p:cNvPicPr>
            <a:picLocks noChangeAspect="1"/>
          </p:cNvPicPr>
          <p:nvPr/>
        </p:nvPicPr>
        <p:blipFill>
          <a:blip r:embed="rId2" cstate="print"/>
          <a:stretch>
            <a:fillRect/>
          </a:stretch>
        </p:blipFill>
        <p:spPr>
          <a:xfrm>
            <a:off x="2438400" y="2057400"/>
            <a:ext cx="4724400" cy="463850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AUTOSOMAL DISORDERS</a:t>
            </a:r>
            <a:endParaRPr lang="en-US" dirty="0"/>
          </a:p>
        </p:txBody>
      </p:sp>
      <p:sp>
        <p:nvSpPr>
          <p:cNvPr id="5" name="Content Placeholder 4"/>
          <p:cNvSpPr>
            <a:spLocks noGrp="1"/>
          </p:cNvSpPr>
          <p:nvPr>
            <p:ph idx="1"/>
          </p:nvPr>
        </p:nvSpPr>
        <p:spPr/>
        <p:txBody>
          <a:bodyPr/>
          <a:lstStyle/>
          <a:p>
            <a:r>
              <a:rPr lang="en-US" dirty="0" smtClean="0"/>
              <a:t>Trisomy 13</a:t>
            </a:r>
          </a:p>
          <a:p>
            <a:pPr lvl="1"/>
            <a:r>
              <a:rPr lang="en-US" dirty="0" smtClean="0"/>
              <a:t>Patau’s Syndrome</a:t>
            </a:r>
          </a:p>
          <a:p>
            <a:r>
              <a:rPr lang="en-US" dirty="0" smtClean="0"/>
              <a:t>Trisomy 18</a:t>
            </a:r>
          </a:p>
          <a:p>
            <a:pPr lvl="1"/>
            <a:r>
              <a:rPr lang="en-US" dirty="0" smtClean="0"/>
              <a:t>Edward’s Syndrome</a:t>
            </a:r>
          </a:p>
          <a:p>
            <a:r>
              <a:rPr lang="en-US" dirty="0" smtClean="0"/>
              <a:t>Trisomy 21</a:t>
            </a:r>
          </a:p>
          <a:p>
            <a:pPr lvl="1"/>
            <a:r>
              <a:rPr lang="en-US" dirty="0" smtClean="0"/>
              <a:t>Down’s Syndrome</a:t>
            </a:r>
            <a:endParaRPr lang="en-US" dirty="0" smtClean="0"/>
          </a:p>
          <a:p>
            <a:r>
              <a:rPr lang="en-US" dirty="0" smtClean="0"/>
              <a:t>There are more, these are the more well-known ones and the ones you will be responsible to know.</a:t>
            </a:r>
          </a:p>
          <a:p>
            <a:r>
              <a:rPr lang="en-US" dirty="0" smtClean="0"/>
              <a:t>See the class website for the fact sheet.</a:t>
            </a:r>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SEX-LINKED DISORDERS</a:t>
            </a:r>
            <a:endParaRPr lang="en-US" dirty="0"/>
          </a:p>
        </p:txBody>
      </p:sp>
      <p:sp>
        <p:nvSpPr>
          <p:cNvPr id="5" name="Content Placeholder 4"/>
          <p:cNvSpPr>
            <a:spLocks noGrp="1"/>
          </p:cNvSpPr>
          <p:nvPr>
            <p:ph idx="1"/>
          </p:nvPr>
        </p:nvSpPr>
        <p:spPr/>
        <p:txBody>
          <a:bodyPr/>
          <a:lstStyle/>
          <a:p>
            <a:r>
              <a:rPr lang="en-US" dirty="0" smtClean="0"/>
              <a:t>What’s wrong?</a:t>
            </a:r>
          </a:p>
          <a:p>
            <a:r>
              <a:rPr lang="en-US" dirty="0" smtClean="0"/>
              <a:t>Gonadal Dysgenesis</a:t>
            </a:r>
          </a:p>
          <a:p>
            <a:endParaRPr lang="en-US" dirty="0"/>
          </a:p>
        </p:txBody>
      </p:sp>
      <p:pic>
        <p:nvPicPr>
          <p:cNvPr id="6" name="Picture 5" descr="X Female Turner.gif"/>
          <p:cNvPicPr>
            <a:picLocks noChangeAspect="1"/>
          </p:cNvPicPr>
          <p:nvPr/>
        </p:nvPicPr>
        <p:blipFill>
          <a:blip r:embed="rId2" cstate="print"/>
          <a:stretch>
            <a:fillRect/>
          </a:stretch>
        </p:blipFill>
        <p:spPr>
          <a:xfrm>
            <a:off x="2590800" y="2590800"/>
            <a:ext cx="4248150" cy="40386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SEX-LINKED DISORDERS</a:t>
            </a:r>
            <a:endParaRPr lang="en-US" dirty="0"/>
          </a:p>
        </p:txBody>
      </p:sp>
      <p:sp>
        <p:nvSpPr>
          <p:cNvPr id="5" name="Content Placeholder 4"/>
          <p:cNvSpPr>
            <a:spLocks noGrp="1"/>
          </p:cNvSpPr>
          <p:nvPr>
            <p:ph idx="1"/>
          </p:nvPr>
        </p:nvSpPr>
        <p:spPr/>
        <p:txBody>
          <a:bodyPr/>
          <a:lstStyle/>
          <a:p>
            <a:r>
              <a:rPr lang="en-US" dirty="0" smtClean="0"/>
              <a:t>What happens?</a:t>
            </a:r>
          </a:p>
          <a:p>
            <a:r>
              <a:rPr lang="en-US" sz="2000" dirty="0" smtClean="0"/>
              <a:t>There are characteristic physical abnormalities, such as short stature, swelling, broad chest, low hairline, low-set ears, and webbed necks. Girls with Turner syndrome typically experience gonadal dysfunction (non-working ovaries), which results in amenorrhea (absence of menstrual cycle) and sterility. Health concerns are also frequently present, including congenital heart disease, hypothyroidism (reduced hormone secretion by the thyroid), diabetes, vision problems, hearing concerns, and many autoimmune diseases. Finally, a specific pattern of cognitive deficits is often observed, with particular difficulties in </a:t>
            </a:r>
            <a:r>
              <a:rPr lang="en-US" sz="2000" dirty="0" err="1" smtClean="0"/>
              <a:t>visuo</a:t>
            </a:r>
            <a:r>
              <a:rPr lang="en-US" sz="2000" dirty="0" smtClean="0"/>
              <a:t>-spatial</a:t>
            </a:r>
            <a:r>
              <a:rPr lang="en-US" sz="2000" dirty="0" smtClean="0"/>
              <a:t>, mathematical, and memory areas.</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SEX-LINKED DISORDERS</a:t>
            </a:r>
            <a:endParaRPr lang="en-US" dirty="0"/>
          </a:p>
        </p:txBody>
      </p:sp>
      <p:pic>
        <p:nvPicPr>
          <p:cNvPr id="4" name="Content Placeholder 3" descr="Neck_Turner black box.jpg"/>
          <p:cNvPicPr>
            <a:picLocks noGrp="1" noChangeAspect="1"/>
          </p:cNvPicPr>
          <p:nvPr>
            <p:ph idx="1"/>
          </p:nvPr>
        </p:nvPicPr>
        <p:blipFill>
          <a:blip r:embed="rId2" cstate="print"/>
          <a:stretch>
            <a:fillRect/>
          </a:stretch>
        </p:blipFill>
        <p:spPr>
          <a:xfrm>
            <a:off x="2971800" y="1752600"/>
            <a:ext cx="3515519" cy="395878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Serious health issues can occur when there are problems with an organisms DNA.</a:t>
            </a:r>
          </a:p>
          <a:p>
            <a:r>
              <a:rPr lang="en-US" b="1" dirty="0" smtClean="0"/>
              <a:t>Objectives:</a:t>
            </a:r>
            <a:endParaRPr lang="en-US" dirty="0" smtClean="0"/>
          </a:p>
          <a:p>
            <a:r>
              <a:rPr lang="en-US" dirty="0" smtClean="0"/>
              <a:t>1. What is a karyotype? </a:t>
            </a:r>
            <a:br>
              <a:rPr lang="en-US" dirty="0" smtClean="0"/>
            </a:br>
            <a:r>
              <a:rPr lang="en-US" dirty="0" smtClean="0"/>
              <a:t>2. What is nondisjunction?</a:t>
            </a:r>
            <a:br>
              <a:rPr lang="en-US" dirty="0" smtClean="0"/>
            </a:br>
            <a:r>
              <a:rPr lang="en-US" dirty="0" smtClean="0"/>
              <a:t>3. Distinguish between the </a:t>
            </a:r>
            <a:r>
              <a:rPr lang="en-US" b="1" dirty="0" smtClean="0"/>
              <a:t>chromosomal alterations</a:t>
            </a:r>
            <a:r>
              <a:rPr lang="en-US" dirty="0" smtClean="0"/>
              <a:t> that are involved in the following human disorders: </a:t>
            </a:r>
          </a:p>
          <a:p>
            <a:pPr lvl="1"/>
            <a:r>
              <a:rPr lang="en-US" b="1" dirty="0" smtClean="0"/>
              <a:t>Down syndrome, Patau's syndrome, Edwards syndrome </a:t>
            </a:r>
            <a:endParaRPr lang="en-US" dirty="0" smtClean="0"/>
          </a:p>
          <a:p>
            <a:pPr lvl="1"/>
            <a:r>
              <a:rPr lang="en-US" b="1" dirty="0" smtClean="0"/>
              <a:t>Klinefelters syndrome, XYY syndrome </a:t>
            </a:r>
            <a:endParaRPr lang="en-US" dirty="0" smtClean="0"/>
          </a:p>
          <a:p>
            <a:pPr lvl="1"/>
            <a:r>
              <a:rPr lang="en-US" b="1" dirty="0" smtClean="0"/>
              <a:t>Trisomy X, Monosomy X</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SEX-LINKED DISORDERS</a:t>
            </a:r>
            <a:endParaRPr lang="en-US" dirty="0"/>
          </a:p>
        </p:txBody>
      </p:sp>
      <p:sp>
        <p:nvSpPr>
          <p:cNvPr id="5" name="Content Placeholder 4"/>
          <p:cNvSpPr>
            <a:spLocks noGrp="1"/>
          </p:cNvSpPr>
          <p:nvPr>
            <p:ph idx="1"/>
          </p:nvPr>
        </p:nvSpPr>
        <p:spPr/>
        <p:txBody>
          <a:bodyPr/>
          <a:lstStyle/>
          <a:p>
            <a:r>
              <a:rPr lang="en-US" dirty="0" smtClean="0"/>
              <a:t>What’s wrong?</a:t>
            </a:r>
          </a:p>
          <a:p>
            <a:r>
              <a:rPr lang="en-US" dirty="0" err="1" smtClean="0"/>
              <a:t>Kleinfelter’s</a:t>
            </a:r>
            <a:r>
              <a:rPr lang="en-US" dirty="0" smtClean="0"/>
              <a:t> Syndrome</a:t>
            </a:r>
          </a:p>
          <a:p>
            <a:endParaRPr lang="en-US" dirty="0" smtClean="0"/>
          </a:p>
          <a:p>
            <a:endParaRPr lang="en-US" dirty="0"/>
          </a:p>
        </p:txBody>
      </p:sp>
      <p:pic>
        <p:nvPicPr>
          <p:cNvPr id="6" name="Picture 5" descr="klinefelter.gif"/>
          <p:cNvPicPr>
            <a:picLocks noChangeAspect="1"/>
          </p:cNvPicPr>
          <p:nvPr/>
        </p:nvPicPr>
        <p:blipFill>
          <a:blip r:embed="rId2" cstate="print"/>
          <a:stretch>
            <a:fillRect/>
          </a:stretch>
        </p:blipFill>
        <p:spPr>
          <a:xfrm>
            <a:off x="2743200" y="2590800"/>
            <a:ext cx="4191000" cy="40767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SEX-LINKED DISORDERS</a:t>
            </a:r>
            <a:endParaRPr lang="en-US" dirty="0"/>
          </a:p>
        </p:txBody>
      </p:sp>
      <p:sp>
        <p:nvSpPr>
          <p:cNvPr id="5" name="Content Placeholder 4"/>
          <p:cNvSpPr>
            <a:spLocks noGrp="1"/>
          </p:cNvSpPr>
          <p:nvPr>
            <p:ph idx="1"/>
          </p:nvPr>
        </p:nvSpPr>
        <p:spPr/>
        <p:txBody>
          <a:bodyPr/>
          <a:lstStyle/>
          <a:p>
            <a:r>
              <a:rPr lang="en-US" dirty="0" smtClean="0"/>
              <a:t>What’s wrong?</a:t>
            </a:r>
          </a:p>
          <a:p>
            <a:r>
              <a:rPr lang="en-US" dirty="0" err="1" smtClean="0"/>
              <a:t>Kleinfelter’s</a:t>
            </a:r>
            <a:r>
              <a:rPr lang="en-US" dirty="0" smtClean="0"/>
              <a:t> Syndrome</a:t>
            </a:r>
          </a:p>
          <a:p>
            <a:pPr lvl="1"/>
            <a:r>
              <a:rPr lang="en-US" dirty="0" smtClean="0"/>
              <a:t>As </a:t>
            </a:r>
            <a:r>
              <a:rPr lang="en-US" dirty="0" smtClean="0"/>
              <a:t>babies and children, XXY males may have weaker muscles and reduced strength. As they grow older, they tend to become taller than average. They may have less muscle control and coordination than other boys their </a:t>
            </a:r>
            <a:r>
              <a:rPr lang="en-US" dirty="0" smtClean="0"/>
              <a:t>age.</a:t>
            </a:r>
          </a:p>
          <a:p>
            <a:pPr lvl="1"/>
            <a:r>
              <a:rPr lang="en-US" dirty="0" smtClean="0"/>
              <a:t>During </a:t>
            </a:r>
            <a:r>
              <a:rPr lang="en-US" dirty="0" smtClean="0"/>
              <a:t>puberty, the physical traits of the syndrome become more evident; because these boys do not produce as much testosterone as other boys, they have a less muscular body, less facial and body hair, and broader hips. As teens, XXY males may have larger breasts, weaker bones, and a lower energy level than other boys</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SEX-LINKED DISORDERS</a:t>
            </a:r>
            <a:endParaRPr lang="en-US" dirty="0"/>
          </a:p>
        </p:txBody>
      </p:sp>
      <p:sp>
        <p:nvSpPr>
          <p:cNvPr id="3" name="Content Placeholder 2"/>
          <p:cNvSpPr>
            <a:spLocks noGrp="1"/>
          </p:cNvSpPr>
          <p:nvPr>
            <p:ph idx="1"/>
          </p:nvPr>
        </p:nvSpPr>
        <p:spPr/>
        <p:txBody>
          <a:bodyPr/>
          <a:lstStyle/>
          <a:p>
            <a:r>
              <a:rPr lang="en-US" dirty="0" smtClean="0"/>
              <a:t>What’s wrong?</a:t>
            </a:r>
          </a:p>
          <a:p>
            <a:r>
              <a:rPr lang="en-US" dirty="0" smtClean="0"/>
              <a:t>Triple X Syndrome</a:t>
            </a:r>
            <a:endParaRPr lang="en-US" dirty="0" smtClean="0"/>
          </a:p>
          <a:p>
            <a:endParaRPr lang="en-US" dirty="0" smtClean="0"/>
          </a:p>
        </p:txBody>
      </p:sp>
      <p:pic>
        <p:nvPicPr>
          <p:cNvPr id="4" name="Picture 3" descr="XXXFemale.gif"/>
          <p:cNvPicPr>
            <a:picLocks noChangeAspect="1"/>
          </p:cNvPicPr>
          <p:nvPr/>
        </p:nvPicPr>
        <p:blipFill>
          <a:blip r:embed="rId2" cstate="print"/>
          <a:stretch>
            <a:fillRect/>
          </a:stretch>
        </p:blipFill>
        <p:spPr>
          <a:xfrm>
            <a:off x="2819400" y="2743200"/>
            <a:ext cx="4191000" cy="390525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SEX-LINKED DISORDERS</a:t>
            </a:r>
            <a:endParaRPr lang="en-US" dirty="0"/>
          </a:p>
        </p:txBody>
      </p:sp>
      <p:sp>
        <p:nvSpPr>
          <p:cNvPr id="3" name="Content Placeholder 2"/>
          <p:cNvSpPr>
            <a:spLocks noGrp="1"/>
          </p:cNvSpPr>
          <p:nvPr>
            <p:ph idx="1"/>
          </p:nvPr>
        </p:nvSpPr>
        <p:spPr/>
        <p:txBody>
          <a:bodyPr/>
          <a:lstStyle/>
          <a:p>
            <a:r>
              <a:rPr lang="en-US" dirty="0" smtClean="0"/>
              <a:t>What’s wrong?</a:t>
            </a:r>
          </a:p>
          <a:p>
            <a:r>
              <a:rPr lang="en-US" dirty="0" smtClean="0"/>
              <a:t>Triple X Syndrome</a:t>
            </a:r>
          </a:p>
          <a:p>
            <a:pPr lvl="1"/>
            <a:r>
              <a:rPr lang="en-US" sz="1600" dirty="0" smtClean="0"/>
              <a:t>Triple </a:t>
            </a:r>
            <a:r>
              <a:rPr lang="en-US" sz="1600" dirty="0" smtClean="0"/>
              <a:t>X syndrome most often has only mild effects, or has no unusual effects at all. Symptoms may include tall stature; small head (</a:t>
            </a:r>
            <a:r>
              <a:rPr lang="en-US" sz="1600" dirty="0" err="1" smtClean="0"/>
              <a:t>microcephaly</a:t>
            </a:r>
            <a:r>
              <a:rPr lang="en-US" sz="1600" dirty="0" smtClean="0"/>
              <a:t>); vertical </a:t>
            </a:r>
            <a:r>
              <a:rPr lang="en-US" sz="1600" dirty="0" err="1" smtClean="0"/>
              <a:t>skinfolds</a:t>
            </a:r>
            <a:r>
              <a:rPr lang="en-US" sz="1600" dirty="0" smtClean="0"/>
              <a:t> that may cover the inner corners of the eyes (</a:t>
            </a:r>
            <a:r>
              <a:rPr lang="en-US" sz="1600" dirty="0" err="1" smtClean="0"/>
              <a:t>epicanthal</a:t>
            </a:r>
            <a:r>
              <a:rPr lang="en-US" sz="1600" dirty="0" smtClean="0"/>
              <a:t> folds); delayed development of certain motor skills, speech and language; learning disabilities, such as dyslexia; or weak muscle </a:t>
            </a:r>
            <a:r>
              <a:rPr lang="en-US" sz="1600" dirty="0" err="1" smtClean="0"/>
              <a:t>tone.The</a:t>
            </a:r>
            <a:r>
              <a:rPr lang="en-US" sz="1600" dirty="0" smtClean="0"/>
              <a:t> </a:t>
            </a:r>
            <a:r>
              <a:rPr lang="en-US" sz="1600" dirty="0" smtClean="0"/>
              <a:t>symptoms vary from person to person, with some women being more affected than others. There are seldom any observable physical anomalies in Triple X females, other than being taller than </a:t>
            </a:r>
            <a:r>
              <a:rPr lang="en-US" sz="1600" dirty="0" smtClean="0"/>
              <a:t>average.</a:t>
            </a:r>
          </a:p>
          <a:p>
            <a:pPr lvl="1"/>
            <a:r>
              <a:rPr lang="en-US" sz="1600" dirty="0" smtClean="0"/>
              <a:t>Girls </a:t>
            </a:r>
            <a:r>
              <a:rPr lang="en-US" sz="1600" dirty="0" smtClean="0"/>
              <a:t>with Triple X syndrome are at increased risk of delayed language development, EEG abnormalities, motor-coordination problems and auditory-processing disorders, and scoliosis. They tend to show accelerated growth until puberty. Premature ovarian failure seems to be more prevalent in these women, but most Triple X women seem to have normal fertility.</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HAPPEN?</a:t>
            </a:r>
            <a:endParaRPr lang="en-US" dirty="0"/>
          </a:p>
        </p:txBody>
      </p:sp>
      <p:sp>
        <p:nvSpPr>
          <p:cNvPr id="3" name="Content Placeholder 2"/>
          <p:cNvSpPr>
            <a:spLocks noGrp="1"/>
          </p:cNvSpPr>
          <p:nvPr>
            <p:ph idx="1"/>
          </p:nvPr>
        </p:nvSpPr>
        <p:spPr/>
        <p:txBody>
          <a:bodyPr/>
          <a:lstStyle/>
          <a:p>
            <a:r>
              <a:rPr lang="en-US" b="1" dirty="0" smtClean="0"/>
              <a:t>Alterations in chromosome structure: </a:t>
            </a:r>
            <a:endParaRPr lang="en-US" dirty="0" smtClean="0"/>
          </a:p>
          <a:p>
            <a:r>
              <a:rPr lang="en-US" dirty="0" smtClean="0"/>
              <a:t>Sometimes, chromosomes </a:t>
            </a:r>
            <a:r>
              <a:rPr lang="en-US" b="1" dirty="0" smtClean="0"/>
              <a:t>break</a:t>
            </a:r>
            <a:r>
              <a:rPr lang="en-US" dirty="0" smtClean="0"/>
              <a:t>, leading to 4 types of changes in chromosome structure:</a:t>
            </a:r>
          </a:p>
          <a:p>
            <a:r>
              <a:rPr lang="en-US" b="1" dirty="0" smtClean="0"/>
              <a:t>1. </a:t>
            </a:r>
            <a:r>
              <a:rPr lang="en-US" b="1" dirty="0" smtClean="0">
                <a:hlinkClick r:id="rId2"/>
              </a:rPr>
              <a:t>Deletion</a:t>
            </a:r>
            <a:r>
              <a:rPr lang="en-US" dirty="0" smtClean="0"/>
              <a:t>: a portion of one chromosome is </a:t>
            </a:r>
            <a:r>
              <a:rPr lang="en-US" b="1" dirty="0" smtClean="0"/>
              <a:t>lost </a:t>
            </a:r>
            <a:r>
              <a:rPr lang="en-US" dirty="0" smtClean="0"/>
              <a:t>during cell division. That chromosome is now missing certain genes. When this chromosome is passed on to offspring the result is usually lethal due to missing genes</a:t>
            </a:r>
            <a:r>
              <a:rPr lang="en-US" dirty="0" smtClean="0"/>
              <a:t>.</a:t>
            </a:r>
          </a:p>
          <a:p>
            <a:pPr lvl="1"/>
            <a:r>
              <a:rPr lang="en-US" b="1" dirty="0" smtClean="0"/>
              <a:t>Example - </a:t>
            </a:r>
            <a:r>
              <a:rPr lang="en-US" b="1" i="1" dirty="0" smtClean="0">
                <a:hlinkClick r:id="rId3"/>
              </a:rPr>
              <a:t>Cri du chat (cry of the cat)</a:t>
            </a:r>
            <a:r>
              <a:rPr lang="en-US" b="1" i="1" dirty="0" smtClean="0"/>
              <a:t>:</a:t>
            </a:r>
            <a:r>
              <a:rPr lang="en-US" dirty="0" smtClean="0"/>
              <a:t> A specific deletion of a small portion of chromosome 5; these children have severe mental retardation, a small head with unusual facial features, and a cry that sounds like a distressed cat.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HAPPEN?</a:t>
            </a:r>
            <a:endParaRPr lang="en-US" dirty="0"/>
          </a:p>
        </p:txBody>
      </p:sp>
      <p:sp>
        <p:nvSpPr>
          <p:cNvPr id="3" name="Content Placeholder 2"/>
          <p:cNvSpPr>
            <a:spLocks noGrp="1"/>
          </p:cNvSpPr>
          <p:nvPr>
            <p:ph idx="1"/>
          </p:nvPr>
        </p:nvSpPr>
        <p:spPr/>
        <p:txBody>
          <a:bodyPr/>
          <a:lstStyle/>
          <a:p>
            <a:r>
              <a:rPr lang="en-US" b="1" dirty="0" smtClean="0"/>
              <a:t>Deletion</a:t>
            </a:r>
          </a:p>
          <a:p>
            <a:endParaRPr lang="en-US" dirty="0" smtClean="0"/>
          </a:p>
          <a:p>
            <a:endParaRPr lang="en-US" dirty="0" smtClean="0"/>
          </a:p>
          <a:p>
            <a:endParaRPr lang="en-US" dirty="0" smtClean="0"/>
          </a:p>
        </p:txBody>
      </p:sp>
      <p:pic>
        <p:nvPicPr>
          <p:cNvPr id="6" name="Picture 5" descr="Deletion.gif"/>
          <p:cNvPicPr>
            <a:picLocks noChangeAspect="1"/>
          </p:cNvPicPr>
          <p:nvPr/>
        </p:nvPicPr>
        <p:blipFill>
          <a:blip r:embed="rId2" cstate="print"/>
          <a:stretch>
            <a:fillRect/>
          </a:stretch>
        </p:blipFill>
        <p:spPr>
          <a:xfrm>
            <a:off x="3352800" y="1600200"/>
            <a:ext cx="3190875" cy="4974011"/>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HAPPEN?</a:t>
            </a:r>
            <a:endParaRPr lang="en-US" dirty="0"/>
          </a:p>
        </p:txBody>
      </p:sp>
      <p:sp>
        <p:nvSpPr>
          <p:cNvPr id="3" name="Content Placeholder 2"/>
          <p:cNvSpPr>
            <a:spLocks noGrp="1"/>
          </p:cNvSpPr>
          <p:nvPr>
            <p:ph idx="1"/>
          </p:nvPr>
        </p:nvSpPr>
        <p:spPr/>
        <p:txBody>
          <a:bodyPr/>
          <a:lstStyle/>
          <a:p>
            <a:r>
              <a:rPr lang="en-US" b="1" dirty="0" smtClean="0"/>
              <a:t>2. Duplication</a:t>
            </a:r>
            <a:r>
              <a:rPr lang="en-US" dirty="0" smtClean="0"/>
              <a:t>: if the fragment joins the homologous chromosome, then that region is </a:t>
            </a:r>
            <a:r>
              <a:rPr lang="en-US" b="1" dirty="0" smtClean="0"/>
              <a:t>repeated</a:t>
            </a:r>
            <a:endParaRPr lang="en-US" dirty="0" smtClean="0"/>
          </a:p>
          <a:p>
            <a:pPr lvl="1"/>
            <a:r>
              <a:rPr lang="en-US" b="1" dirty="0" smtClean="0"/>
              <a:t>Example - </a:t>
            </a:r>
            <a:r>
              <a:rPr lang="en-US" b="1" dirty="0" smtClean="0">
                <a:hlinkClick r:id="rId2"/>
              </a:rPr>
              <a:t>Fragile X</a:t>
            </a:r>
            <a:r>
              <a:rPr lang="en-US" dirty="0" smtClean="0"/>
              <a:t>: the most common form of mental retardation. The X chromosome of some people is unusually fragile at one tip - seen "hanging by a thread" under a microscope. Most people have 29 "repeats" at this end of their X-chromosome, those with Fragile X have over </a:t>
            </a:r>
            <a:r>
              <a:rPr lang="en-US" b="1" dirty="0" smtClean="0"/>
              <a:t>700 </a:t>
            </a:r>
            <a:r>
              <a:rPr lang="en-US" dirty="0" smtClean="0"/>
              <a:t>repeats due to duplications. Affects 1:1500 males, 1:2500 females.</a:t>
            </a:r>
          </a:p>
          <a:p>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HAPPEN?</a:t>
            </a:r>
            <a:endParaRPr lang="en-US" dirty="0"/>
          </a:p>
        </p:txBody>
      </p:sp>
      <p:sp>
        <p:nvSpPr>
          <p:cNvPr id="3" name="Content Placeholder 2"/>
          <p:cNvSpPr>
            <a:spLocks noGrp="1"/>
          </p:cNvSpPr>
          <p:nvPr>
            <p:ph idx="1"/>
          </p:nvPr>
        </p:nvSpPr>
        <p:spPr/>
        <p:txBody>
          <a:bodyPr/>
          <a:lstStyle/>
          <a:p>
            <a:r>
              <a:rPr lang="en-US" b="1" dirty="0" smtClean="0"/>
              <a:t>Duplication</a:t>
            </a:r>
          </a:p>
          <a:p>
            <a:endParaRPr lang="en-US" dirty="0" smtClean="0"/>
          </a:p>
          <a:p>
            <a:endParaRPr lang="en-US" dirty="0" smtClean="0"/>
          </a:p>
        </p:txBody>
      </p:sp>
      <p:pic>
        <p:nvPicPr>
          <p:cNvPr id="4" name="Picture 3" descr="fragXmale.gif"/>
          <p:cNvPicPr>
            <a:picLocks noChangeAspect="1"/>
          </p:cNvPicPr>
          <p:nvPr/>
        </p:nvPicPr>
        <p:blipFill>
          <a:blip r:embed="rId2" cstate="print"/>
          <a:stretch>
            <a:fillRect/>
          </a:stretch>
        </p:blipFill>
        <p:spPr>
          <a:xfrm>
            <a:off x="533400" y="2209800"/>
            <a:ext cx="4191000" cy="4067175"/>
          </a:xfrm>
          <a:prstGeom prst="rect">
            <a:avLst/>
          </a:prstGeom>
        </p:spPr>
      </p:pic>
      <p:pic>
        <p:nvPicPr>
          <p:cNvPr id="5" name="Picture 4" descr="duplication.jpg"/>
          <p:cNvPicPr>
            <a:picLocks noChangeAspect="1"/>
          </p:cNvPicPr>
          <p:nvPr/>
        </p:nvPicPr>
        <p:blipFill>
          <a:blip r:embed="rId3" cstate="print"/>
          <a:stretch>
            <a:fillRect/>
          </a:stretch>
        </p:blipFill>
        <p:spPr>
          <a:xfrm>
            <a:off x="5105400" y="1752600"/>
            <a:ext cx="3831819" cy="4572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HAPPEN?</a:t>
            </a:r>
            <a:endParaRPr lang="en-US" dirty="0"/>
          </a:p>
        </p:txBody>
      </p:sp>
      <p:sp>
        <p:nvSpPr>
          <p:cNvPr id="3" name="Content Placeholder 2"/>
          <p:cNvSpPr>
            <a:spLocks noGrp="1"/>
          </p:cNvSpPr>
          <p:nvPr>
            <p:ph idx="1"/>
          </p:nvPr>
        </p:nvSpPr>
        <p:spPr/>
        <p:txBody>
          <a:bodyPr/>
          <a:lstStyle/>
          <a:p>
            <a:r>
              <a:rPr lang="en-US" b="1" dirty="0" smtClean="0"/>
              <a:t>3.</a:t>
            </a:r>
            <a:r>
              <a:rPr lang="en-US" dirty="0" smtClean="0"/>
              <a:t> </a:t>
            </a:r>
            <a:r>
              <a:rPr lang="en-US" b="1" dirty="0" smtClean="0"/>
              <a:t>Translocation</a:t>
            </a:r>
            <a:r>
              <a:rPr lang="en-US" dirty="0" smtClean="0"/>
              <a:t>: a fragment of a chromosome is </a:t>
            </a:r>
            <a:r>
              <a:rPr lang="en-US" b="1" i="1" dirty="0" smtClean="0"/>
              <a:t>moved</a:t>
            </a:r>
            <a:r>
              <a:rPr lang="en-US" dirty="0" smtClean="0"/>
              <a:t> ("trans-located") from one chromosome to another - joins a non-homologous chromosome. The balance of genes is still normal (nothing has been gained or lost) but can alter phenotype as it places genes in a new environment. Can also cause difficulties in egg or sperm development and normal development of a zygote. </a:t>
            </a:r>
            <a:endParaRPr lang="en-US" dirty="0" smtClean="0"/>
          </a:p>
          <a:p>
            <a:pPr lvl="1"/>
            <a:r>
              <a:rPr lang="en-US" dirty="0" smtClean="0">
                <a:hlinkClick r:id="rId2"/>
              </a:rPr>
              <a:t>Acute </a:t>
            </a:r>
            <a:r>
              <a:rPr lang="en-US" dirty="0" err="1" smtClean="0">
                <a:hlinkClick r:id="rId2"/>
              </a:rPr>
              <a:t>Myelogenous</a:t>
            </a:r>
            <a:r>
              <a:rPr lang="en-US" dirty="0" smtClean="0">
                <a:hlinkClick r:id="rId2"/>
              </a:rPr>
              <a:t> Leukemia</a:t>
            </a:r>
            <a:r>
              <a:rPr lang="en-US" dirty="0" smtClean="0"/>
              <a:t> is caused by this translocation:</a:t>
            </a:r>
          </a:p>
          <a:p>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HAPPEN?</a:t>
            </a:r>
            <a:endParaRPr lang="en-US" dirty="0"/>
          </a:p>
        </p:txBody>
      </p:sp>
      <p:sp>
        <p:nvSpPr>
          <p:cNvPr id="3" name="Content Placeholder 2"/>
          <p:cNvSpPr>
            <a:spLocks noGrp="1"/>
          </p:cNvSpPr>
          <p:nvPr>
            <p:ph idx="1"/>
          </p:nvPr>
        </p:nvSpPr>
        <p:spPr/>
        <p:txBody>
          <a:bodyPr/>
          <a:lstStyle/>
          <a:p>
            <a:r>
              <a:rPr lang="en-US" b="1" dirty="0" smtClean="0"/>
              <a:t>Translocation</a:t>
            </a:r>
            <a:endParaRPr lang="en-US" dirty="0" smtClean="0"/>
          </a:p>
          <a:p>
            <a:endParaRPr lang="en-US" dirty="0" smtClean="0"/>
          </a:p>
        </p:txBody>
      </p:sp>
      <p:pic>
        <p:nvPicPr>
          <p:cNvPr id="4" name="Picture 3" descr="11translocation.gif"/>
          <p:cNvPicPr>
            <a:picLocks noChangeAspect="1"/>
          </p:cNvPicPr>
          <p:nvPr/>
        </p:nvPicPr>
        <p:blipFill>
          <a:blip r:embed="rId2" cstate="print"/>
          <a:stretch>
            <a:fillRect/>
          </a:stretch>
        </p:blipFill>
        <p:spPr>
          <a:xfrm>
            <a:off x="1981200" y="2057400"/>
            <a:ext cx="4953000" cy="459512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a:t>
            </a:r>
            <a:endParaRPr lang="en-US" dirty="0"/>
          </a:p>
        </p:txBody>
      </p:sp>
      <p:sp>
        <p:nvSpPr>
          <p:cNvPr id="3" name="Content Placeholder 2"/>
          <p:cNvSpPr>
            <a:spLocks noGrp="1"/>
          </p:cNvSpPr>
          <p:nvPr>
            <p:ph idx="1"/>
          </p:nvPr>
        </p:nvSpPr>
        <p:spPr/>
        <p:txBody>
          <a:bodyPr>
            <a:normAutofit/>
          </a:bodyPr>
          <a:lstStyle/>
          <a:p>
            <a:r>
              <a:rPr lang="en-US" dirty="0" smtClean="0"/>
              <a:t>Karyotype</a:t>
            </a:r>
          </a:p>
          <a:p>
            <a:r>
              <a:rPr lang="en-US" dirty="0" smtClean="0"/>
              <a:t>Genome</a:t>
            </a:r>
          </a:p>
          <a:p>
            <a:r>
              <a:rPr lang="en-US" dirty="0" smtClean="0"/>
              <a:t>Nondisjunction</a:t>
            </a:r>
          </a:p>
          <a:p>
            <a:r>
              <a:rPr lang="en-US" dirty="0" smtClean="0"/>
              <a:t>Autosomal</a:t>
            </a:r>
          </a:p>
          <a:p>
            <a:r>
              <a:rPr lang="en-US" dirty="0" smtClean="0"/>
              <a:t>Sex-Linked</a:t>
            </a:r>
          </a:p>
          <a:p>
            <a:r>
              <a:rPr lang="en-US" dirty="0" smtClean="0"/>
              <a:t>Haploid</a:t>
            </a:r>
          </a:p>
          <a:p>
            <a:r>
              <a:rPr lang="en-US" dirty="0" smtClean="0"/>
              <a:t>Diploid</a:t>
            </a:r>
          </a:p>
          <a:p>
            <a:r>
              <a:rPr lang="en-US" dirty="0" smtClean="0"/>
              <a:t>Polyploid</a:t>
            </a:r>
            <a:endParaRPr lang="en-US" dirty="0"/>
          </a:p>
        </p:txBody>
      </p:sp>
      <p:pic>
        <p:nvPicPr>
          <p:cNvPr id="4" name="Picture 3" descr="765px-NHGRI_human_male_karyotype.png"/>
          <p:cNvPicPr>
            <a:picLocks noChangeAspect="1"/>
          </p:cNvPicPr>
          <p:nvPr/>
        </p:nvPicPr>
        <p:blipFill>
          <a:blip r:embed="rId2" cstate="print"/>
          <a:stretch>
            <a:fillRect/>
          </a:stretch>
        </p:blipFill>
        <p:spPr>
          <a:xfrm>
            <a:off x="4431982" y="1600200"/>
            <a:ext cx="4712018" cy="36957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HAPPEN?</a:t>
            </a:r>
            <a:endParaRPr lang="en-US" dirty="0"/>
          </a:p>
        </p:txBody>
      </p:sp>
      <p:sp>
        <p:nvSpPr>
          <p:cNvPr id="3" name="Content Placeholder 2"/>
          <p:cNvSpPr>
            <a:spLocks noGrp="1"/>
          </p:cNvSpPr>
          <p:nvPr>
            <p:ph idx="1"/>
          </p:nvPr>
        </p:nvSpPr>
        <p:spPr/>
        <p:txBody>
          <a:bodyPr/>
          <a:lstStyle/>
          <a:p>
            <a:r>
              <a:rPr lang="en-US" b="1" dirty="0" smtClean="0"/>
              <a:t>Translocation</a:t>
            </a:r>
          </a:p>
          <a:p>
            <a:endParaRPr lang="en-US" dirty="0" smtClean="0"/>
          </a:p>
          <a:p>
            <a:endParaRPr lang="en-US" dirty="0" smtClean="0"/>
          </a:p>
        </p:txBody>
      </p:sp>
      <p:pic>
        <p:nvPicPr>
          <p:cNvPr id="5" name="Picture 4" descr="800px-Insertion-genetics.png"/>
          <p:cNvPicPr>
            <a:picLocks noChangeAspect="1"/>
          </p:cNvPicPr>
          <p:nvPr/>
        </p:nvPicPr>
        <p:blipFill>
          <a:blip r:embed="rId2" cstate="print"/>
          <a:stretch>
            <a:fillRect/>
          </a:stretch>
        </p:blipFill>
        <p:spPr>
          <a:xfrm>
            <a:off x="1447800" y="2057400"/>
            <a:ext cx="6553200" cy="4521708"/>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HAPPEN?</a:t>
            </a:r>
            <a:endParaRPr lang="en-US" dirty="0"/>
          </a:p>
        </p:txBody>
      </p:sp>
      <p:sp>
        <p:nvSpPr>
          <p:cNvPr id="3" name="Content Placeholder 2"/>
          <p:cNvSpPr>
            <a:spLocks noGrp="1"/>
          </p:cNvSpPr>
          <p:nvPr>
            <p:ph idx="1"/>
          </p:nvPr>
        </p:nvSpPr>
        <p:spPr/>
        <p:txBody>
          <a:bodyPr/>
          <a:lstStyle/>
          <a:p>
            <a:r>
              <a:rPr lang="en-US" b="1" dirty="0" smtClean="0"/>
              <a:t>4.</a:t>
            </a:r>
            <a:r>
              <a:rPr lang="en-US" dirty="0" smtClean="0"/>
              <a:t> </a:t>
            </a:r>
            <a:r>
              <a:rPr lang="en-US" b="1" dirty="0" smtClean="0"/>
              <a:t>Insertion</a:t>
            </a:r>
            <a:r>
              <a:rPr lang="en-US" dirty="0" smtClean="0"/>
              <a:t>: </a:t>
            </a:r>
            <a:r>
              <a:rPr lang="en-US" dirty="0" smtClean="0"/>
              <a:t>a </a:t>
            </a:r>
            <a:r>
              <a:rPr lang="en-US" dirty="0" smtClean="0"/>
              <a:t>nucleotide (DNA base) is inserted into the chromosome.</a:t>
            </a:r>
          </a:p>
          <a:p>
            <a:pPr lvl="1"/>
            <a:r>
              <a:rPr lang="en-US" dirty="0" smtClean="0"/>
              <a:t>In this example, one nucleotide (adenine) is added in the DNA code, changing the amino acid sequence that follows</a:t>
            </a:r>
            <a:r>
              <a:rPr lang="en-US" dirty="0" smtClean="0"/>
              <a:t>.</a:t>
            </a:r>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HAPPEN?</a:t>
            </a:r>
            <a:endParaRPr lang="en-US" dirty="0"/>
          </a:p>
        </p:txBody>
      </p:sp>
      <p:sp>
        <p:nvSpPr>
          <p:cNvPr id="3" name="Content Placeholder 2"/>
          <p:cNvSpPr>
            <a:spLocks noGrp="1"/>
          </p:cNvSpPr>
          <p:nvPr>
            <p:ph idx="1"/>
          </p:nvPr>
        </p:nvSpPr>
        <p:spPr/>
        <p:txBody>
          <a:bodyPr/>
          <a:lstStyle/>
          <a:p>
            <a:r>
              <a:rPr lang="en-US" b="1" dirty="0" smtClean="0"/>
              <a:t>Insertion</a:t>
            </a:r>
            <a:endParaRPr lang="en-US" dirty="0" smtClean="0"/>
          </a:p>
          <a:p>
            <a:endParaRPr lang="en-US" dirty="0" smtClean="0"/>
          </a:p>
        </p:txBody>
      </p:sp>
      <p:pic>
        <p:nvPicPr>
          <p:cNvPr id="4" name="Picture 3" descr="insertion.jpg"/>
          <p:cNvPicPr>
            <a:picLocks noChangeAspect="1"/>
          </p:cNvPicPr>
          <p:nvPr/>
        </p:nvPicPr>
        <p:blipFill>
          <a:blip r:embed="rId2" cstate="print"/>
          <a:stretch>
            <a:fillRect/>
          </a:stretch>
        </p:blipFill>
        <p:spPr>
          <a:xfrm>
            <a:off x="1828800" y="1981200"/>
            <a:ext cx="6308272" cy="46482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baseline="-25000" dirty="0" smtClean="0"/>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 TO YOUR NEIGHBOR</a:t>
            </a:r>
            <a:endParaRPr lang="en-US" dirty="0"/>
          </a:p>
        </p:txBody>
      </p:sp>
      <p:sp>
        <p:nvSpPr>
          <p:cNvPr id="3" name="Content Placeholder 2"/>
          <p:cNvSpPr>
            <a:spLocks noGrp="1"/>
          </p:cNvSpPr>
          <p:nvPr>
            <p:ph idx="1"/>
          </p:nvPr>
        </p:nvSpPr>
        <p:spPr/>
        <p:txBody>
          <a:bodyPr/>
          <a:lstStyle/>
          <a:p>
            <a:r>
              <a:rPr lang="en-US" dirty="0" smtClean="0"/>
              <a:t>Let’s get out our textbooks and look up the definition of the key terms.</a:t>
            </a:r>
          </a:p>
          <a:p>
            <a:r>
              <a:rPr lang="en-US" dirty="0" smtClean="0"/>
              <a:t>Like nondisjunction!</a:t>
            </a:r>
          </a:p>
          <a:p>
            <a:endParaRPr lang="en-US" dirty="0"/>
          </a:p>
        </p:txBody>
      </p:sp>
      <p:pic>
        <p:nvPicPr>
          <p:cNvPr id="4" name="Picture 3" descr="11nondisjunction.gif"/>
          <p:cNvPicPr>
            <a:picLocks noChangeAspect="1"/>
          </p:cNvPicPr>
          <p:nvPr/>
        </p:nvPicPr>
        <p:blipFill>
          <a:blip r:embed="rId2" cstate="print"/>
          <a:stretch>
            <a:fillRect/>
          </a:stretch>
        </p:blipFill>
        <p:spPr>
          <a:xfrm>
            <a:off x="2209800" y="2895600"/>
            <a:ext cx="5334000" cy="360947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“NORMAL”</a:t>
            </a:r>
            <a:endParaRPr lang="en-US" dirty="0"/>
          </a:p>
        </p:txBody>
      </p:sp>
      <p:sp>
        <p:nvSpPr>
          <p:cNvPr id="4" name="Content Placeholder 3"/>
          <p:cNvSpPr>
            <a:spLocks noGrp="1"/>
          </p:cNvSpPr>
          <p:nvPr>
            <p:ph idx="1"/>
          </p:nvPr>
        </p:nvSpPr>
        <p:spPr/>
        <p:txBody>
          <a:bodyPr/>
          <a:lstStyle/>
          <a:p>
            <a:r>
              <a:rPr lang="en-US" dirty="0" smtClean="0"/>
              <a:t>In HUMANS</a:t>
            </a:r>
          </a:p>
          <a:p>
            <a:pPr lvl="1"/>
            <a:r>
              <a:rPr lang="en-US" dirty="0" smtClean="0"/>
              <a:t>46 chromosomes</a:t>
            </a:r>
          </a:p>
          <a:p>
            <a:pPr lvl="1"/>
            <a:r>
              <a:rPr lang="en-US" dirty="0" smtClean="0"/>
              <a:t>Placed in 23 pairs</a:t>
            </a:r>
          </a:p>
          <a:p>
            <a:pPr lvl="1"/>
            <a:r>
              <a:rPr lang="en-US" dirty="0" smtClean="0"/>
              <a:t>This is known as Diploid</a:t>
            </a:r>
          </a:p>
          <a:p>
            <a:pPr lvl="1"/>
            <a:r>
              <a:rPr lang="en-US" dirty="0" smtClean="0"/>
              <a:t>In HUMAN sex cells</a:t>
            </a:r>
          </a:p>
          <a:p>
            <a:pPr lvl="2"/>
            <a:r>
              <a:rPr lang="en-US" dirty="0" smtClean="0"/>
              <a:t>23 chromosomes</a:t>
            </a:r>
          </a:p>
          <a:p>
            <a:pPr lvl="2"/>
            <a:r>
              <a:rPr lang="en-US" dirty="0" smtClean="0"/>
              <a:t>NOT in pairs</a:t>
            </a:r>
          </a:p>
          <a:p>
            <a:pPr lvl="2"/>
            <a:r>
              <a:rPr lang="en-US" dirty="0" smtClean="0"/>
              <a:t>This is known as Haploid</a:t>
            </a:r>
          </a:p>
          <a:p>
            <a:r>
              <a:rPr lang="en-US" dirty="0" smtClean="0"/>
              <a:t>2 of each chromosome</a:t>
            </a:r>
          </a:p>
          <a:p>
            <a:pPr lvl="1"/>
            <a:r>
              <a:rPr lang="en-US" dirty="0" smtClean="0"/>
              <a:t>one from dad</a:t>
            </a:r>
          </a:p>
          <a:p>
            <a:pPr lvl="1"/>
            <a:r>
              <a:rPr lang="en-US" dirty="0" smtClean="0"/>
              <a:t>one from mom</a:t>
            </a:r>
          </a:p>
          <a:p>
            <a:pPr lvl="1">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 TO YOUR NEIGHBOR</a:t>
            </a:r>
            <a:endParaRPr lang="en-US" dirty="0"/>
          </a:p>
        </p:txBody>
      </p:sp>
      <p:sp>
        <p:nvSpPr>
          <p:cNvPr id="3" name="Content Placeholder 2"/>
          <p:cNvSpPr>
            <a:spLocks noGrp="1"/>
          </p:cNvSpPr>
          <p:nvPr>
            <p:ph idx="1"/>
          </p:nvPr>
        </p:nvSpPr>
        <p:spPr/>
        <p:txBody>
          <a:bodyPr/>
          <a:lstStyle/>
          <a:p>
            <a:r>
              <a:rPr lang="en-US" dirty="0" smtClean="0"/>
              <a:t>What is a normal karyotype in humans?</a:t>
            </a:r>
          </a:p>
          <a:p>
            <a:pPr lvl="1"/>
            <a:r>
              <a:rPr lang="en-US" dirty="0" smtClean="0"/>
              <a:t>How many total chromosomes?</a:t>
            </a:r>
          </a:p>
          <a:p>
            <a:pPr lvl="1"/>
            <a:r>
              <a:rPr lang="en-US" dirty="0" smtClean="0"/>
              <a:t>How many pairs?</a:t>
            </a:r>
          </a:p>
          <a:p>
            <a:pPr lvl="1"/>
            <a:r>
              <a:rPr lang="en-US" dirty="0" smtClean="0"/>
              <a:t>How many from mom?</a:t>
            </a:r>
          </a:p>
          <a:p>
            <a:pPr lvl="1"/>
            <a:r>
              <a:rPr lang="en-US" dirty="0" smtClean="0"/>
              <a:t>How many from dad?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PLOIDY</a:t>
            </a:r>
            <a:endParaRPr lang="en-US" dirty="0"/>
          </a:p>
        </p:txBody>
      </p:sp>
      <p:sp>
        <p:nvSpPr>
          <p:cNvPr id="5" name="Content Placeholder 4"/>
          <p:cNvSpPr>
            <a:spLocks noGrp="1"/>
          </p:cNvSpPr>
          <p:nvPr>
            <p:ph idx="1"/>
          </p:nvPr>
        </p:nvSpPr>
        <p:spPr/>
        <p:txBody>
          <a:bodyPr/>
          <a:lstStyle/>
          <a:p>
            <a:r>
              <a:rPr lang="en-US" dirty="0" smtClean="0"/>
              <a:t>MONOPLOID/Monosomy refers to lack of one chromosome of the normal complement. </a:t>
            </a:r>
          </a:p>
          <a:p>
            <a:r>
              <a:rPr lang="en-US" dirty="0" smtClean="0"/>
              <a:t>DIPLOID/Disomy is the presence of two copies of a chromosome. For organisms such as humans that have two copies of each chromosome (those that are diploid), it is the normal condition.</a:t>
            </a:r>
          </a:p>
          <a:p>
            <a:r>
              <a:rPr lang="en-US" dirty="0" smtClean="0"/>
              <a:t>TRIPLOID/Trisomy refers to the presence of three copies, instead of the normal two, of a particular chromosome. The presence of an extra chromosome 21, which is found in Down syndrome, is called trisomy 21.</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PLOIDY part II</a:t>
            </a:r>
            <a:endParaRPr lang="en-US" dirty="0"/>
          </a:p>
        </p:txBody>
      </p:sp>
      <p:sp>
        <p:nvSpPr>
          <p:cNvPr id="5" name="Content Placeholder 4"/>
          <p:cNvSpPr>
            <a:spLocks noGrp="1"/>
          </p:cNvSpPr>
          <p:nvPr>
            <p:ph idx="1"/>
          </p:nvPr>
        </p:nvSpPr>
        <p:spPr/>
        <p:txBody>
          <a:bodyPr/>
          <a:lstStyle/>
          <a:p>
            <a:r>
              <a:rPr lang="en-US" dirty="0" smtClean="0"/>
              <a:t>POLYPLOID – Many chromosomes</a:t>
            </a:r>
          </a:p>
          <a:p>
            <a:endParaRPr lang="en-US" dirty="0" smtClean="0"/>
          </a:p>
          <a:p>
            <a:r>
              <a:rPr lang="en-US" dirty="0" smtClean="0"/>
              <a:t>Tetrasomy and pentasomy are the presence of four or five copies of a chromosome, respectively. Although rarely seen with autosomes, sex chromosome tetrasomy and pentasomy have been reported in humans, including XXXX, XXYY, XXXXX, XXXXY and XYYYY.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 TO YOUR NEIGHBOR</a:t>
            </a:r>
            <a:endParaRPr lang="en-US" dirty="0"/>
          </a:p>
        </p:txBody>
      </p:sp>
      <p:sp>
        <p:nvSpPr>
          <p:cNvPr id="3" name="Content Placeholder 2"/>
          <p:cNvSpPr>
            <a:spLocks noGrp="1"/>
          </p:cNvSpPr>
          <p:nvPr>
            <p:ph idx="1"/>
          </p:nvPr>
        </p:nvSpPr>
        <p:spPr/>
        <p:txBody>
          <a:bodyPr/>
          <a:lstStyle/>
          <a:p>
            <a:r>
              <a:rPr lang="en-US" dirty="0" smtClean="0"/>
              <a:t>Explain:</a:t>
            </a:r>
          </a:p>
          <a:p>
            <a:pPr lvl="1"/>
            <a:r>
              <a:rPr lang="en-US" dirty="0" smtClean="0"/>
              <a:t>Monosomy</a:t>
            </a:r>
          </a:p>
          <a:p>
            <a:pPr lvl="1"/>
            <a:r>
              <a:rPr lang="en-US" dirty="0" smtClean="0"/>
              <a:t>Diploid</a:t>
            </a:r>
          </a:p>
          <a:p>
            <a:pPr lvl="1"/>
            <a:r>
              <a:rPr lang="en-US" dirty="0" smtClean="0"/>
              <a:t>Trisomy</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0286208">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10286208</Template>
  <TotalTime>177</TotalTime>
  <Words>1139</Words>
  <Application>Microsoft Office PowerPoint</Application>
  <PresentationFormat>On-screen Show (4:3)</PresentationFormat>
  <Paragraphs>120</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10286208</vt:lpstr>
      <vt:lpstr>Genetic Disorders</vt:lpstr>
      <vt:lpstr>Overview</vt:lpstr>
      <vt:lpstr>Key Terms</vt:lpstr>
      <vt:lpstr>TURN TO YOUR NEIGHBOR</vt:lpstr>
      <vt:lpstr>WHAT IS “NORMAL”</vt:lpstr>
      <vt:lpstr>TURN TO YOUR NEIGHBOR</vt:lpstr>
      <vt:lpstr>PLOIDY</vt:lpstr>
      <vt:lpstr>PLOIDY part II</vt:lpstr>
      <vt:lpstr>TURN TO YOUR NEIGHBOR</vt:lpstr>
      <vt:lpstr>WHAT IS “NORMAL”</vt:lpstr>
      <vt:lpstr>WHAT IS “NORMAL”</vt:lpstr>
      <vt:lpstr>WHAT IS “NORMAL”</vt:lpstr>
      <vt:lpstr>AUTOSOMAL DISORDERS</vt:lpstr>
      <vt:lpstr>AUTOSOMAL DISORDERS</vt:lpstr>
      <vt:lpstr>AUTOSOMAL DISORDERS</vt:lpstr>
      <vt:lpstr>AUTOSOMAL DISORDERS</vt:lpstr>
      <vt:lpstr>SEX-LINKED DISORDERS</vt:lpstr>
      <vt:lpstr>SEX-LINKED DISORDERS</vt:lpstr>
      <vt:lpstr>SEX-LINKED DISORDERS</vt:lpstr>
      <vt:lpstr>SEX-LINKED DISORDERS</vt:lpstr>
      <vt:lpstr>SEX-LINKED DISORDERS</vt:lpstr>
      <vt:lpstr>SEX-LINKED DISORDERS</vt:lpstr>
      <vt:lpstr>SEX-LINKED DISORDERS</vt:lpstr>
      <vt:lpstr>HOW DOES THIS HAPPEN?</vt:lpstr>
      <vt:lpstr>HOW DOES THIS HAPPEN?</vt:lpstr>
      <vt:lpstr>HOW DOES THIS HAPPEN?</vt:lpstr>
      <vt:lpstr>HOW DOES THIS HAPPEN?</vt:lpstr>
      <vt:lpstr>HOW DOES THIS HAPPEN?</vt:lpstr>
      <vt:lpstr>HOW DOES THIS HAPPEN?</vt:lpstr>
      <vt:lpstr>HOW DOES THIS HAPPEN?</vt:lpstr>
      <vt:lpstr>HOW DOES THIS HAPPEN?</vt:lpstr>
      <vt:lpstr>HOW DOES THIS HAPPEN?</vt:lpstr>
      <vt:lpstr>Questions</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Mitosis</dc:title>
  <dc:creator>RMC</dc:creator>
  <cp:lastModifiedBy>gateway</cp:lastModifiedBy>
  <cp:revision>17</cp:revision>
  <dcterms:created xsi:type="dcterms:W3CDTF">2013-01-08T03:04:07Z</dcterms:created>
  <dcterms:modified xsi:type="dcterms:W3CDTF">2013-01-24T07:03:34Z</dcterms:modified>
</cp:coreProperties>
</file>