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0" r:id="rId9"/>
    <p:sldId id="275" r:id="rId10"/>
    <p:sldId id="276" r:id="rId11"/>
    <p:sldId id="277" r:id="rId12"/>
    <p:sldId id="263" r:id="rId13"/>
    <p:sldId id="269" r:id="rId14"/>
    <p:sldId id="267" r:id="rId15"/>
    <p:sldId id="268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E9AB7-CAAD-4B56-892E-6B13DB044C9D}" type="datetimeFigureOut">
              <a:rPr lang="en-GB" smtClean="0"/>
              <a:pPr/>
              <a:t>05/03/2013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A2DD-A6C2-4EA5-91D6-82D4B0E954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230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ittlerj\Desktop\Smart New Media\M62\Templates\EVOLUTION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64712"/>
            <a:ext cx="8568952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20487"/>
            <a:ext cx="8568952" cy="1208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12375-18C7-4FFC-B7EC-F1360C4625AC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3454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E36-84B3-4515-B394-854E56B7967B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5550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2493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93B-DD5A-4B19-8CA2-85CD93B0EA99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782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16288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244280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732C-9750-4C8C-AAA5-E3BA19DEEF3E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7599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024" y="1075038"/>
            <a:ext cx="4274364" cy="985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873" y="2174874"/>
            <a:ext cx="428551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5038"/>
            <a:ext cx="4275951" cy="985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5951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D8C5-0746-48FA-AE5E-0CFEAC2C244C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2345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C42E-1A15-4442-A68A-972AB1A77115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9612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7658-03A5-4A66-A00C-B2DD4E684B85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85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1092819"/>
            <a:ext cx="3264791" cy="10036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668"/>
            <a:ext cx="5334774" cy="5155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722" y="2207941"/>
            <a:ext cx="3264791" cy="4007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787D-07D6-4C07-80FA-07EF839E36D6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2889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366"/>
            <a:ext cx="5486400" cy="3668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590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77B7-9E1F-4555-8ECB-5E5408935E09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6634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ttlerj\Desktop\Smart New Media\M62\Templates\EVOLUTION TEMPLAT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238626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722" y="1048216"/>
            <a:ext cx="8720254" cy="5207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72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8457579-F8B0-4DFF-B8E9-BB9A4E07F8C2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609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73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036B67D-3D27-4C78-8022-81F2D4D7C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59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ttlerj\Desktop\Smart New Media\M62\Templates\EVOLUTION TITLE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4" b="45040"/>
          <a:stretch/>
        </p:blipFill>
        <p:spPr bwMode="auto">
          <a:xfrm>
            <a:off x="16499" y="100361"/>
            <a:ext cx="9144000" cy="366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Homologous vs. Analogous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But first, what is wrong with the picture below?</a:t>
            </a:r>
          </a:p>
          <a:p>
            <a:endParaRPr lang="en-GB" dirty="0" smtClean="0"/>
          </a:p>
          <a:p>
            <a:r>
              <a:rPr lang="en-GB" dirty="0" smtClean="0"/>
              <a:t>Take one minute.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CE61-DC23-46FA-8553-EADEDDD4EBB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13605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 descr="ANA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209800"/>
            <a:ext cx="5318127" cy="3190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9" name="Picture 8" descr="AN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09800"/>
            <a:ext cx="5501746" cy="3524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 descr="analogous_structures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438400"/>
            <a:ext cx="6096000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r>
              <a:rPr lang="en-GB" dirty="0" smtClean="0"/>
              <a:t>Or BOTH?</a:t>
            </a:r>
          </a:p>
          <a:p>
            <a:pPr lvl="1"/>
            <a:r>
              <a:rPr lang="en-GB" dirty="0" smtClean="0"/>
              <a:t>Pterosaur</a:t>
            </a:r>
          </a:p>
          <a:p>
            <a:pPr lvl="1"/>
            <a:r>
              <a:rPr lang="en-GB" dirty="0" smtClean="0"/>
              <a:t>Bat</a:t>
            </a:r>
          </a:p>
          <a:p>
            <a:pPr lvl="1"/>
            <a:r>
              <a:rPr lang="en-GB" dirty="0" smtClean="0"/>
              <a:t>Bird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1" name="Picture 10" descr="Homology Forelimbs, analogy w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3048000" cy="474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Picture 7" descr="Homo &amp; A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133600"/>
            <a:ext cx="4796312" cy="3462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GOES LIKE THIS...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Analogous: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7" descr="Homology &amp; Analog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828800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BIRD!!!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7" descr="el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1144988" cy="4731026"/>
          </a:xfrm>
          <a:prstGeom prst="rect">
            <a:avLst/>
          </a:prstGeom>
        </p:spPr>
      </p:pic>
      <p:pic>
        <p:nvPicPr>
          <p:cNvPr id="9" name="Picture 8" descr="baby cockat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357" y="1059996"/>
            <a:ext cx="3429000" cy="2190750"/>
          </a:xfrm>
          <a:prstGeom prst="rect">
            <a:avLst/>
          </a:prstGeom>
        </p:spPr>
      </p:pic>
      <p:pic>
        <p:nvPicPr>
          <p:cNvPr id="10" name="Picture 9" descr="Baby-Cockatoos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914400"/>
            <a:ext cx="3911287" cy="4416199"/>
          </a:xfrm>
          <a:prstGeom prst="rect">
            <a:avLst/>
          </a:prstGeom>
        </p:spPr>
      </p:pic>
      <p:pic>
        <p:nvPicPr>
          <p:cNvPr id="12" name="Picture 11" descr="duc3-1-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317500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Feathers 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Picture 7" descr="1-s2.0-S0959437X00001118-g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162800" cy="5278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Feathers </a:t>
            </a:r>
          </a:p>
          <a:p>
            <a:pPr>
              <a:buNone/>
            </a:pPr>
            <a:r>
              <a:rPr lang="en-GB" dirty="0" smtClean="0"/>
              <a:t>Homologous or Analogous?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If they are Homologous,</a:t>
            </a:r>
          </a:p>
          <a:p>
            <a:pPr>
              <a:buNone/>
            </a:pPr>
            <a:r>
              <a:rPr lang="en-GB" dirty="0" smtClean="0"/>
              <a:t>what are they homologous </a:t>
            </a:r>
          </a:p>
          <a:p>
            <a:pPr>
              <a:buNone/>
            </a:pPr>
            <a:r>
              <a:rPr lang="en-GB" dirty="0" smtClean="0"/>
              <a:t>to?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9" name="Picture 8" descr="1-s2.0-S0959437X00001118-g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8195"/>
            <a:ext cx="4506654" cy="5939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doesn’t have to be the best, just good enough.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E36-84B3-4515-B394-854E56B7967B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7" descr="transition_lo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6936351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HOMOLOGOUS?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Don’t make Mr. C cry.</a:t>
            </a:r>
          </a:p>
          <a:p>
            <a:r>
              <a:rPr lang="en-GB" dirty="0" smtClean="0"/>
              <a:t>Take 30 seconds and write down on your paper what Homologous means.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HOMOLOGOUS?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of you probably wrote something like, “It says the same thing.”</a:t>
            </a:r>
          </a:p>
          <a:p>
            <a:r>
              <a:rPr lang="en-US" dirty="0" smtClean="0"/>
              <a:t>In anatomy, it is when organisms have a common underlying anatomy which was present in their last common ancestor.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E36-84B3-4515-B394-854E56B7967B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HOMOLOGOUS?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concept of homology is fundamental to the field of comparative biology. </a:t>
            </a:r>
          </a:p>
          <a:p>
            <a:r>
              <a:rPr lang="en-US" dirty="0" smtClean="0"/>
              <a:t>In 1843, Richard Owen defined homology as "the same organ in different animals under every variety of form and function". </a:t>
            </a:r>
          </a:p>
          <a:p>
            <a:r>
              <a:rPr lang="en-US" dirty="0" smtClean="0"/>
              <a:t>Homology is evaluated strictly in an evolutionary context. 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REMEMBER, </a:t>
            </a:r>
            <a:r>
              <a:rPr lang="en-US" b="1" u="sng" dirty="0" smtClean="0">
                <a:solidFill>
                  <a:schemeClr val="bg1"/>
                </a:solidFill>
              </a:rPr>
              <a:t>organs/pieces/parts </a:t>
            </a:r>
            <a:r>
              <a:rPr lang="en-US" b="1" u="sng" dirty="0" smtClean="0">
                <a:solidFill>
                  <a:schemeClr val="bg1"/>
                </a:solidFill>
              </a:rPr>
              <a:t>in two species are homologous only if the same structure was present in their last common ancestor.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E36-84B3-4515-B394-854E56B7967B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ANALOGOUS?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US" dirty="0" smtClean="0"/>
              <a:t>In anatomy, two anatomical structures are considered to be analogous when they serve similar functions but are not evolutionarily related, such as the legs of vertebrates and the legs of insects. 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ANALOGOUS?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Analogous </a:t>
            </a:r>
            <a:r>
              <a:rPr lang="en-US" dirty="0" smtClean="0"/>
              <a:t>structures are the result of convergent evolution. </a:t>
            </a:r>
          </a:p>
          <a:p>
            <a:r>
              <a:rPr lang="en-US" dirty="0" smtClean="0"/>
              <a:t>Convergence is where different species live in similar ways and/or similar environment, and thus face the same environmental factors. 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Both herrings and dolphins are streamlined.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Both are active predators in a high drag environment, but the herring is a bony fish, the dolphin a mammal.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BE36-84B3-4515-B394-854E56B7967B}" type="datetime1">
              <a:rPr lang="en-GB" smtClean="0"/>
              <a:pPr/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Picture 8" descr="450px-Bat_mouse_forelimbs Homologo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24000"/>
            <a:ext cx="5714286" cy="5193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 descr="Homologous Color cod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905000"/>
            <a:ext cx="6748013" cy="4257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ttlerj\Desktop\Smart New Media\M62\Templates\EVOLUTION T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" b="87155"/>
          <a:stretch/>
        </p:blipFill>
        <p:spPr bwMode="auto">
          <a:xfrm>
            <a:off x="120" y="100361"/>
            <a:ext cx="9144000" cy="7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Homologous or Analogous?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A2D0-F360-4379-8AB0-3B74C0FFDC49}" type="datetime1">
              <a:rPr lang="en-GB" smtClean="0"/>
              <a:pPr/>
              <a:t>05/03/2013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B67D-3D27-4C78-8022-81F2D4D7C95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 descr="Homology 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6069696" cy="3910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936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_Evolution_PowerPoint_template">
  <a:themeElements>
    <a:clrScheme name="Evolution">
      <a:dk1>
        <a:srgbClr val="0F243E"/>
      </a:dk1>
      <a:lt1>
        <a:sysClr val="window" lastClr="FFFFFF"/>
      </a:lt1>
      <a:dk2>
        <a:srgbClr val="0F243E"/>
      </a:dk2>
      <a:lt2>
        <a:srgbClr val="EEECE1"/>
      </a:lt2>
      <a:accent1>
        <a:srgbClr val="0F243E"/>
      </a:accent1>
      <a:accent2>
        <a:srgbClr val="000000"/>
      </a:accent2>
      <a:accent3>
        <a:srgbClr val="4F81BD"/>
      </a:accent3>
      <a:accent4>
        <a:srgbClr val="95B3D7"/>
      </a:accent4>
      <a:accent5>
        <a:srgbClr val="3F3F3F"/>
      </a:accent5>
      <a:accent6>
        <a:srgbClr val="A5A5A5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m62_Evolution_PowerPoint_template</Template>
  <TotalTime>50</TotalTime>
  <Words>413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m62_Evolution_PowerPoint_template</vt:lpstr>
      <vt:lpstr>Homologous vs. Analogous</vt:lpstr>
      <vt:lpstr>WHAT IS HOMOLOGOUS?</vt:lpstr>
      <vt:lpstr>WHAT IS HOMOLOGOUS?</vt:lpstr>
      <vt:lpstr>WHAT IS HOMOLOGOUS?</vt:lpstr>
      <vt:lpstr>WHAT IS ANALOGOUS?</vt:lpstr>
      <vt:lpstr>WHAT IS ANALOGOUS?</vt:lpstr>
      <vt:lpstr>GAME TIME?</vt:lpstr>
      <vt:lpstr>GAME TIME?</vt:lpstr>
      <vt:lpstr>GAME TIME?</vt:lpstr>
      <vt:lpstr>GAME TIME?</vt:lpstr>
      <vt:lpstr>GAME TIME?</vt:lpstr>
      <vt:lpstr>GAME TIME?</vt:lpstr>
      <vt:lpstr>GAME TIME?</vt:lpstr>
      <vt:lpstr>REMEMBER!</vt:lpstr>
      <vt:lpstr>IT GOES LIKE THIS...</vt:lpstr>
      <vt:lpstr>BABY BIRD!!!</vt:lpstr>
      <vt:lpstr>GAME TIME?</vt:lpstr>
      <vt:lpstr>GAME TIME?</vt:lpstr>
      <vt:lpstr>Where did it come from?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Homologous vs. Analogous</dc:title>
  <dc:creator>gateway</dc:creator>
  <cp:lastModifiedBy>gateway</cp:lastModifiedBy>
  <cp:revision>7</cp:revision>
  <dcterms:created xsi:type="dcterms:W3CDTF">2013-03-06T02:03:08Z</dcterms:created>
  <dcterms:modified xsi:type="dcterms:W3CDTF">2013-03-06T04:01:50Z</dcterms:modified>
</cp:coreProperties>
</file>