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3" descr="C:\Documents and Settings\Rami\Desktop\Ramis Work\PresPro\Templates_07_July_2004\Biotech\JPGS\PPP_SBIOT_TLE_DNA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solidFill>
            <a:srgbClr val="336699"/>
          </a:solidFill>
          <a:ln w="9525">
            <a:solidFill>
              <a:srgbClr val="339966"/>
            </a:solidFill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011272"/>
            <a:ext cx="6250927" cy="1880534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8847" y="3029512"/>
            <a:ext cx="6193722" cy="130819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7188"/>
            <a:ext cx="1905000" cy="165100"/>
          </a:xfrm>
        </p:spPr>
        <p:txBody>
          <a:bodyPr/>
          <a:lstStyle>
            <a:lvl1pPr>
              <a:defRPr sz="1100" smtClean="0"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92900"/>
            <a:ext cx="28956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92900"/>
            <a:ext cx="1905000" cy="165100"/>
          </a:xfrm>
        </p:spPr>
        <p:txBody>
          <a:bodyPr/>
          <a:lstStyle>
            <a:lvl1pPr>
              <a:defRPr sz="1100" smtClean="0">
                <a:solidFill>
                  <a:schemeClr val="tx1"/>
                </a:solidFill>
              </a:defRPr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544" y="137705"/>
            <a:ext cx="1956364" cy="64032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2451" y="137705"/>
            <a:ext cx="5731804" cy="64032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5598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682" y="1583608"/>
            <a:ext cx="3706795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8" descr="C:\Documents and Settings\Rami\Desktop\Ramis Work\PresPro\Templates_07_July_2004\Biotech\JPGS\PPP_SBIOT_TXT_DNA_Structur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2025" y="138113"/>
            <a:ext cx="7826375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75" y="1584325"/>
            <a:ext cx="7551738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65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900" smtClean="0">
                <a:effectLst/>
              </a:defRPr>
            </a:lvl1pPr>
          </a:lstStyle>
          <a:p>
            <a:fld id="{B70C11F8-A885-4140-87F7-8397091B36F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624638"/>
            <a:ext cx="289401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62463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900" smtClean="0">
                <a:solidFill>
                  <a:srgbClr val="FFFFFF"/>
                </a:solidFill>
                <a:effectLst/>
              </a:defRPr>
            </a:lvl1pPr>
          </a:lstStyle>
          <a:p>
            <a:fld id="{834BB2FE-72FB-41C0-8FFE-AB805F5D28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400">
          <a:solidFill>
            <a:srgbClr val="FFFFFF"/>
          </a:solidFill>
          <a:latin typeface="Arial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rgbClr val="FFFFFF"/>
          </a:solidFill>
          <a:latin typeface="+mn-lt"/>
        </a:defRPr>
      </a:lvl3pPr>
      <a:lvl4pPr marL="1598613" indent="-227013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rgbClr val="FFFFF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Cistaro 01/03/13</a:t>
            </a:r>
            <a:endParaRPr lang="en-US" dirty="0"/>
          </a:p>
        </p:txBody>
      </p:sp>
      <p:pic>
        <p:nvPicPr>
          <p:cNvPr id="5" name="Picture 4" descr="Mit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733800"/>
            <a:ext cx="7639050" cy="27908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/ M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Anaphase: from the ancient Greek </a:t>
            </a:r>
            <a:r>
              <a:rPr lang="en-US" i="1" dirty="0" err="1" smtClean="0"/>
              <a:t>ἀνά</a:t>
            </a:r>
            <a:r>
              <a:rPr lang="en-US" dirty="0" smtClean="0"/>
              <a:t> (up) and </a:t>
            </a:r>
            <a:r>
              <a:rPr lang="en-US" i="1" dirty="0" err="1" smtClean="0"/>
              <a:t>φάσις</a:t>
            </a:r>
            <a:r>
              <a:rPr lang="en-US" dirty="0" smtClean="0"/>
              <a:t> (stage), is the stage of mitosis when chromosomes are split and the sister </a:t>
            </a:r>
            <a:r>
              <a:rPr lang="en-US" dirty="0" err="1" smtClean="0"/>
              <a:t>chromatids</a:t>
            </a:r>
            <a:r>
              <a:rPr lang="en-US" dirty="0" smtClean="0"/>
              <a:t> move to opposite poles of the cell.</a:t>
            </a:r>
          </a:p>
          <a:p>
            <a:endParaRPr lang="en-US" dirty="0"/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4" descr="Anaphase_IF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324225"/>
            <a:ext cx="4048125" cy="35337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/ M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Telophase</a:t>
            </a:r>
            <a:r>
              <a:rPr lang="en-US" dirty="0" smtClean="0"/>
              <a:t>: from the ancient Greek "</a:t>
            </a:r>
            <a:r>
              <a:rPr lang="en-US" dirty="0" err="1" smtClean="0"/>
              <a:t>τελος</a:t>
            </a:r>
            <a:r>
              <a:rPr lang="en-US" dirty="0" smtClean="0"/>
              <a:t>" (end) and "</a:t>
            </a:r>
            <a:r>
              <a:rPr lang="en-US" dirty="0" err="1" smtClean="0"/>
              <a:t>φασις</a:t>
            </a:r>
            <a:r>
              <a:rPr lang="en-US" dirty="0" smtClean="0"/>
              <a:t>" (stage), is the final stage mitosis in a eukaryotic cell.</a:t>
            </a:r>
          </a:p>
          <a:p>
            <a:r>
              <a:rPr lang="en-US" dirty="0" smtClean="0"/>
              <a:t>Two daughter nuclei form in each daughter cell, and form nuclear envelopes around each.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5" name="Picture 4" descr="TelophaseIF 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822700"/>
            <a:ext cx="5308600" cy="3035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/ M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Cytokinesis</a:t>
            </a:r>
            <a:r>
              <a:rPr lang="en-US" dirty="0" smtClean="0"/>
              <a:t>: </a:t>
            </a:r>
            <a:r>
              <a:rPr lang="en-US" dirty="0"/>
              <a:t>not part of mitosis but is an event that directly follows mitosis in which cytoplasm is divided into two daughter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Usually happens at the same time as </a:t>
            </a:r>
            <a:r>
              <a:rPr lang="en-US" dirty="0" err="1" smtClean="0"/>
              <a:t>Telophase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aseline="-25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Mitosis</a:t>
            </a:r>
            <a:r>
              <a:rPr lang="en-US" dirty="0"/>
              <a:t> is the process by which a eukaryotic cell separates the chromosomes in its cell nucleus into two identical sets in two nuclei.</a:t>
            </a:r>
            <a:r>
              <a:rPr lang="en-US" baseline="30000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process of mitosis is complex and highly regulated. The sequence of events is divided into </a:t>
            </a:r>
            <a:r>
              <a:rPr lang="en-US" dirty="0" smtClean="0"/>
              <a:t>phases</a:t>
            </a:r>
            <a:r>
              <a:rPr lang="en-US" dirty="0" smtClean="0"/>
              <a:t>.</a:t>
            </a:r>
          </a:p>
          <a:p>
            <a:r>
              <a:rPr lang="en-US" sz="2000" dirty="0" smtClean="0"/>
              <a:t>THE WHOLE POINT OF </a:t>
            </a:r>
          </a:p>
          <a:p>
            <a:pPr>
              <a:buNone/>
            </a:pPr>
            <a:r>
              <a:rPr lang="en-US" sz="2000" dirty="0" smtClean="0"/>
              <a:t>MITOSIS IS TO ENSURE </a:t>
            </a:r>
          </a:p>
          <a:p>
            <a:pPr>
              <a:buNone/>
            </a:pPr>
            <a:r>
              <a:rPr lang="en-US" sz="2000" dirty="0" smtClean="0"/>
              <a:t>(make sure) THAT EACH </a:t>
            </a:r>
          </a:p>
          <a:p>
            <a:pPr>
              <a:buNone/>
            </a:pPr>
            <a:r>
              <a:rPr lang="en-US" sz="2000" dirty="0" smtClean="0"/>
              <a:t>NEW CELL GETS THE </a:t>
            </a:r>
          </a:p>
          <a:p>
            <a:pPr>
              <a:buNone/>
            </a:pPr>
            <a:r>
              <a:rPr lang="en-US" sz="2000" dirty="0" smtClean="0"/>
              <a:t>CORRECT # OF CHROMOSOMES!</a:t>
            </a:r>
            <a:endParaRPr lang="en-US" sz="2000" dirty="0"/>
          </a:p>
        </p:txBody>
      </p:sp>
      <p:pic>
        <p:nvPicPr>
          <p:cNvPr id="5" name="Picture 4" descr="Ner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4191000"/>
            <a:ext cx="3170981" cy="2505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Karyotype</a:t>
            </a:r>
            <a:endParaRPr lang="en-US" dirty="0" smtClean="0"/>
          </a:p>
          <a:p>
            <a:r>
              <a:rPr lang="en-US" dirty="0" err="1" smtClean="0"/>
              <a:t>Interphase</a:t>
            </a:r>
            <a:endParaRPr lang="en-US" dirty="0" smtClean="0"/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Phase</a:t>
            </a:r>
          </a:p>
          <a:p>
            <a:pPr lvl="1"/>
            <a:r>
              <a:rPr lang="en-US" dirty="0" smtClean="0"/>
              <a:t>S Phase</a:t>
            </a:r>
          </a:p>
          <a:p>
            <a:pPr lvl="1"/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Phase</a:t>
            </a:r>
          </a:p>
          <a:p>
            <a:r>
              <a:rPr lang="en-US" dirty="0" smtClean="0"/>
              <a:t>M Phase (Mitosis)</a:t>
            </a:r>
          </a:p>
          <a:p>
            <a:pPr lvl="1"/>
            <a:r>
              <a:rPr lang="en-US" dirty="0"/>
              <a:t>prophase</a:t>
            </a:r>
          </a:p>
          <a:p>
            <a:pPr lvl="1"/>
            <a:r>
              <a:rPr lang="en-US" dirty="0"/>
              <a:t>metaphase</a:t>
            </a:r>
          </a:p>
          <a:p>
            <a:pPr lvl="1"/>
            <a:r>
              <a:rPr lang="en-US" dirty="0"/>
              <a:t>anaphase</a:t>
            </a:r>
          </a:p>
          <a:p>
            <a:pPr lvl="1"/>
            <a:r>
              <a:rPr lang="en-US" dirty="0" err="1"/>
              <a:t>telophase</a:t>
            </a:r>
            <a:endParaRPr lang="en-US" dirty="0"/>
          </a:p>
          <a:p>
            <a:pPr lvl="1"/>
            <a:r>
              <a:rPr lang="en-US" dirty="0" err="1" smtClean="0"/>
              <a:t>cytokinesis</a:t>
            </a:r>
            <a:endParaRPr lang="en-US" dirty="0"/>
          </a:p>
        </p:txBody>
      </p:sp>
      <p:pic>
        <p:nvPicPr>
          <p:cNvPr id="4" name="Picture 3" descr="765px-NHGRI_human_male_karyotyp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1982" y="1600200"/>
            <a:ext cx="4712018" cy="3695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Cycle Overview</a:t>
            </a:r>
            <a:endParaRPr lang="en-US" dirty="0"/>
          </a:p>
        </p:txBody>
      </p:sp>
      <p:pic>
        <p:nvPicPr>
          <p:cNvPr id="4" name="Content Placeholder 3" descr="Cell Cy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4409" y="1584325"/>
            <a:ext cx="5933070" cy="49561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 PHASE (</a:t>
            </a:r>
            <a:r>
              <a:rPr lang="en-US" dirty="0" err="1" smtClean="0"/>
              <a:t>Interphase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phase within </a:t>
            </a:r>
            <a:r>
              <a:rPr lang="en-US" dirty="0" err="1"/>
              <a:t>interphase</a:t>
            </a:r>
            <a:r>
              <a:rPr lang="en-US" dirty="0"/>
              <a:t>, from the end of the previous M phase until the beginning of DNA synthesis is called G</a:t>
            </a:r>
            <a:r>
              <a:rPr lang="en-US" baseline="-25000" dirty="0"/>
              <a:t>1</a:t>
            </a:r>
            <a:r>
              <a:rPr lang="en-US" dirty="0"/>
              <a:t> (G indicating </a:t>
            </a:r>
            <a:r>
              <a:rPr lang="en-US" i="1" dirty="0"/>
              <a:t>gap</a:t>
            </a:r>
            <a:r>
              <a:rPr lang="en-US" dirty="0"/>
              <a:t>). It is also called the growth phase. During this phase the biosynthetic </a:t>
            </a:r>
            <a:r>
              <a:rPr lang="en-US" dirty="0" smtClean="0"/>
              <a:t>activities (making stuff) </a:t>
            </a:r>
            <a:r>
              <a:rPr lang="en-US" dirty="0"/>
              <a:t>of the cell, which had been considerably slowed down during M phase, resume at a high rate.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PHASE (</a:t>
            </a:r>
            <a:r>
              <a:rPr lang="en-US" dirty="0" err="1" smtClean="0"/>
              <a:t>Interphase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 </a:t>
            </a:r>
            <a:r>
              <a:rPr lang="en-US" dirty="0"/>
              <a:t>phase starts when DNA replication </a:t>
            </a:r>
            <a:r>
              <a:rPr lang="en-US" dirty="0" smtClean="0"/>
              <a:t>commences (begins); </a:t>
            </a:r>
            <a:r>
              <a:rPr lang="en-US" dirty="0"/>
              <a:t>when it is complete, all of the chromosomes have been replicated, i.e., each chromosome has two (sister) </a:t>
            </a:r>
            <a:r>
              <a:rPr lang="en-US" dirty="0" err="1" smtClean="0"/>
              <a:t>chromatids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During </a:t>
            </a:r>
            <a:r>
              <a:rPr lang="en-US" dirty="0"/>
              <a:t>this phase, the amount of DNA in the cell has </a:t>
            </a:r>
            <a:r>
              <a:rPr lang="en-US" dirty="0" smtClean="0"/>
              <a:t>doubled.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r>
              <a:rPr lang="en-US" baseline="-25000" dirty="0" smtClean="0"/>
              <a:t>2</a:t>
            </a:r>
            <a:r>
              <a:rPr lang="en-US" dirty="0" smtClean="0"/>
              <a:t> PHASE (</a:t>
            </a:r>
            <a:r>
              <a:rPr lang="en-US" dirty="0" err="1" smtClean="0"/>
              <a:t>Interphase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cell then enters the G</a:t>
            </a:r>
            <a:r>
              <a:rPr lang="en-US" baseline="-25000" dirty="0"/>
              <a:t>2</a:t>
            </a:r>
            <a:r>
              <a:rPr lang="en-US" dirty="0"/>
              <a:t> phase, which lasts until the cell enters mitosis. </a:t>
            </a:r>
            <a:endParaRPr lang="en-US" dirty="0" smtClean="0"/>
          </a:p>
          <a:p>
            <a:r>
              <a:rPr lang="en-US" dirty="0" smtClean="0"/>
              <a:t>Biosynthesis </a:t>
            </a:r>
            <a:r>
              <a:rPr lang="en-US" dirty="0"/>
              <a:t>occurs during this phase, mainly involving the production of microtubules, which are required during the process of mitosis. </a:t>
            </a:r>
            <a:endParaRPr lang="en-US" dirty="0" smtClean="0"/>
          </a:p>
          <a:p>
            <a:r>
              <a:rPr lang="en-US" dirty="0" smtClean="0"/>
              <a:t>Inhibition (stop/prevent) of </a:t>
            </a:r>
            <a:r>
              <a:rPr lang="en-US" dirty="0"/>
              <a:t>protein synthesis during G</a:t>
            </a:r>
            <a:r>
              <a:rPr lang="en-US" baseline="-25000" dirty="0"/>
              <a:t>2</a:t>
            </a:r>
            <a:r>
              <a:rPr lang="en-US" dirty="0"/>
              <a:t> phase prevents the cell from undergoing mitosis.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/ M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Prophase: from the ancient Greek </a:t>
            </a:r>
            <a:r>
              <a:rPr lang="en-US" i="1" dirty="0" err="1" smtClean="0"/>
              <a:t>πρό</a:t>
            </a:r>
            <a:r>
              <a:rPr lang="en-US" dirty="0" smtClean="0"/>
              <a:t> (before) and </a:t>
            </a:r>
            <a:r>
              <a:rPr lang="en-US" i="1" dirty="0" err="1" smtClean="0"/>
              <a:t>φάσις</a:t>
            </a:r>
            <a:r>
              <a:rPr lang="en-US" dirty="0" smtClean="0"/>
              <a:t> (stage), is a stage of mitosis in which the chromatin condenses into double rod-shaped structures called chromosomes in which the chromatin becomes visible.</a:t>
            </a:r>
          </a:p>
          <a:p>
            <a:endParaRPr lang="en-US" dirty="0"/>
          </a:p>
        </p:txBody>
      </p:sp>
      <p:pic>
        <p:nvPicPr>
          <p:cNvPr id="5" name="Picture 4" descr="CONDENSING_CHROMOSOMES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63390"/>
            <a:ext cx="9144000" cy="25946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/ M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Metaphase: from the ancient Greek </a:t>
            </a:r>
            <a:r>
              <a:rPr lang="en-US" i="1" dirty="0" err="1" smtClean="0"/>
              <a:t>μετά</a:t>
            </a:r>
            <a:r>
              <a:rPr lang="en-US" dirty="0" smtClean="0"/>
              <a:t> (adjacent) and </a:t>
            </a:r>
            <a:r>
              <a:rPr lang="en-US" i="1" dirty="0" err="1" smtClean="0"/>
              <a:t>φάσις</a:t>
            </a:r>
            <a:r>
              <a:rPr lang="en-US" dirty="0" smtClean="0"/>
              <a:t> (stage), is a stage of mitosis in the eukaryotic cell cycle in which condensed &amp; highly coiled chromosomes, carrying genetic information, align in the middle of the cell before being separated into each of the two daughter cells.</a:t>
            </a:r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4" name="Picture 3" descr="Metaphase_chromoso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4419600"/>
            <a:ext cx="5067300" cy="243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0286208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10286208</Template>
  <TotalTime>62</TotalTime>
  <Words>507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10286208</vt:lpstr>
      <vt:lpstr>Mitosis</vt:lpstr>
      <vt:lpstr>Overview</vt:lpstr>
      <vt:lpstr>Key Terms</vt:lpstr>
      <vt:lpstr>Cell Cycle Overview</vt:lpstr>
      <vt:lpstr>G1 PHASE (Interphase)</vt:lpstr>
      <vt:lpstr>S PHASE (Interphase)</vt:lpstr>
      <vt:lpstr>G2 PHASE (Interphase)</vt:lpstr>
      <vt:lpstr>Mitosis / M Phase</vt:lpstr>
      <vt:lpstr>Mitosis / M Phase</vt:lpstr>
      <vt:lpstr>Mitosis / M Phase</vt:lpstr>
      <vt:lpstr>Mitosis / M Phase</vt:lpstr>
      <vt:lpstr>Mitosis / M Phase</vt:lpstr>
      <vt:lpstr>Questions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</dc:title>
  <dc:creator>RMC</dc:creator>
  <cp:lastModifiedBy>GLPS</cp:lastModifiedBy>
  <cp:revision>4</cp:revision>
  <dcterms:created xsi:type="dcterms:W3CDTF">2013-01-08T03:04:07Z</dcterms:created>
  <dcterms:modified xsi:type="dcterms:W3CDTF">2013-01-10T14:43:52Z</dcterms:modified>
</cp:coreProperties>
</file>