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wmv" ContentType="video/x-ms-wm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1"/>
  </p:notesMasterIdLst>
  <p:sldIdLst>
    <p:sldId id="258" r:id="rId3"/>
    <p:sldId id="260" r:id="rId4"/>
    <p:sldId id="270" r:id="rId5"/>
    <p:sldId id="268" r:id="rId6"/>
    <p:sldId id="271" r:id="rId7"/>
    <p:sldId id="272" r:id="rId8"/>
    <p:sldId id="274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174" y="-84"/>
      </p:cViewPr>
      <p:guideLst>
        <p:guide orient="horz" pos="2160"/>
        <p:guide orient="horz" pos="3456"/>
        <p:guide pos="2880"/>
        <p:guide pos="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CA02D-DFF3-47A2-A326-38D466EC24A4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5EF2C-19D0-489F-AAC0-854931633F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3200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Master" Target="../slideMasters/slideMaster1.xml"/><Relationship Id="rId1" Type="http://schemas.openxmlformats.org/officeDocument/2006/relationships/video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eak_on_black_lg1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 rotWithShape="1">
          <a:blip r:embed="rId4" cstate="print"/>
          <a:srcRect t="22814" b="24204"/>
          <a:stretch/>
        </p:blipFill>
        <p:spPr>
          <a:xfrm>
            <a:off x="0" y="0"/>
            <a:ext cx="9144000" cy="353926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641" r="24359"/>
          <a:stretch/>
        </p:blipFill>
        <p:spPr>
          <a:xfrm>
            <a:off x="6248400" y="838200"/>
            <a:ext cx="289560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86201"/>
            <a:ext cx="6477000" cy="1066800"/>
          </a:xfrm>
        </p:spPr>
        <p:txBody>
          <a:bodyPr/>
          <a:lstStyle>
            <a:lvl1pPr algn="l">
              <a:defRPr sz="4000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953000"/>
            <a:ext cx="6477000" cy="12954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715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235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600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274638"/>
            <a:ext cx="5791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515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246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9525"/>
            <a:ext cx="76200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319338"/>
            <a:ext cx="76200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9011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4220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2" y="1535113"/>
            <a:ext cx="3659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2" y="2174875"/>
            <a:ext cx="3659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6175" y="1535113"/>
            <a:ext cx="36606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6175" y="2174875"/>
            <a:ext cx="36606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736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669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29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3050"/>
            <a:ext cx="28194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73050"/>
            <a:ext cx="44958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435100"/>
            <a:ext cx="28194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62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603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5214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525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ideo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media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treak_on_black_lg1.wmv">
            <a:hlinkClick r:id="" action="ppaction://media"/>
          </p:cNvPr>
          <p:cNvPicPr>
            <a:picLocks noChangeAspect="1"/>
          </p:cNvPicPr>
          <p:nvPr>
            <a:videoFile r:link="rId13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 rotWithShape="1">
          <a:blip r:embed="rId15" cstate="print"/>
          <a:srcRect t="56068" b="24204"/>
          <a:stretch/>
        </p:blipFill>
        <p:spPr>
          <a:xfrm>
            <a:off x="0" y="5540190"/>
            <a:ext cx="9144000" cy="13178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507916"/>
            <a:ext cx="9144000" cy="1350084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406" r="37792" b="5264"/>
          <a:stretch/>
        </p:blipFill>
        <p:spPr>
          <a:xfrm>
            <a:off x="0" y="1371600"/>
            <a:ext cx="1285103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307757"/>
            <a:ext cx="7391400" cy="4864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60906-B03C-460B-B7F2-0F0BC62956A8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121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000" kern="1200" dirty="0" smtClean="0">
          <a:solidFill>
            <a:schemeClr val="tx1"/>
          </a:solidFill>
          <a:effectLst>
            <a:reflection blurRad="6350" stA="250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RNA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Edited by: Mr. </a:t>
            </a:r>
            <a:r>
              <a:rPr lang="en-US" dirty="0" err="1" smtClean="0"/>
              <a:t>Cistaro</a:t>
            </a:r>
            <a:endParaRPr lang="en-US" dirty="0" smtClean="0"/>
          </a:p>
          <a:p>
            <a:r>
              <a:rPr lang="en-US" dirty="0" smtClean="0"/>
              <a:t>01/13/13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What is RNA?</a:t>
            </a:r>
            <a:endParaRPr lang="en-US" b="1" u="sng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US" b="1" u="sng" dirty="0" smtClean="0"/>
              <a:t>R</a:t>
            </a:r>
            <a:r>
              <a:rPr lang="en-US" dirty="0" smtClean="0"/>
              <a:t>ibo</a:t>
            </a:r>
            <a:r>
              <a:rPr lang="en-US" b="1" u="sng" dirty="0" smtClean="0"/>
              <a:t>n</a:t>
            </a:r>
            <a:r>
              <a:rPr lang="en-US" dirty="0" smtClean="0"/>
              <a:t>ucleic </a:t>
            </a:r>
            <a:r>
              <a:rPr lang="en-US" b="1" u="sng" dirty="0" smtClean="0"/>
              <a:t>A</a:t>
            </a:r>
            <a:r>
              <a:rPr lang="en-US" dirty="0" smtClean="0"/>
              <a:t>cid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Made up of 4 “chemical bases”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A=Adenine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G=Guanine</a:t>
            </a:r>
          </a:p>
          <a:p>
            <a:pPr lvl="3">
              <a:buFont typeface="Wingdings" pitchFamily="2" charset="2"/>
              <a:buChar char="§"/>
            </a:pPr>
            <a:r>
              <a:rPr lang="en-US" strike="sngStrike" dirty="0" smtClean="0"/>
              <a:t>T=Thymine</a:t>
            </a:r>
          </a:p>
          <a:p>
            <a:pPr lvl="3">
              <a:buFont typeface="Wingdings" pitchFamily="2" charset="2"/>
              <a:buChar char="§"/>
            </a:pPr>
            <a:r>
              <a:rPr lang="en-US" b="1" dirty="0" smtClean="0"/>
              <a:t>U=</a:t>
            </a:r>
            <a:r>
              <a:rPr lang="en-US" b="1" dirty="0" err="1" smtClean="0"/>
              <a:t>Uracil</a:t>
            </a:r>
            <a:endParaRPr lang="en-US" b="1" dirty="0" smtClean="0"/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C=Cytosine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Made up of  1 “backbone”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Sugar (Ribose)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Phosphate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The base bonds to the sugar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6" name="Picture 5" descr="CC_2PrimeHydroxy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1524000"/>
            <a:ext cx="27432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What is RNA?</a:t>
            </a:r>
            <a:endParaRPr lang="en-US" b="1" u="sng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US" dirty="0" smtClean="0"/>
              <a:t>When it comes to RNA…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A=Adenine ALWAYS BONDS TO U=</a:t>
            </a:r>
            <a:r>
              <a:rPr lang="en-US" dirty="0" err="1" smtClean="0"/>
              <a:t>Uracil</a:t>
            </a:r>
            <a:endParaRPr lang="en-US" dirty="0" smtClean="0"/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G=Guanine ALWAYS BONDS TO C=Cytosine</a:t>
            </a:r>
          </a:p>
          <a:p>
            <a:pPr lvl="3">
              <a:buFont typeface="Wingdings" pitchFamily="2" charset="2"/>
              <a:buChar char="§"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What does RNA do?</a:t>
            </a:r>
            <a:endParaRPr lang="en-US" b="1" u="sng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US" dirty="0" smtClean="0"/>
              <a:t>RNA reads the DNA, copies a gene (</a:t>
            </a:r>
            <a:r>
              <a:rPr lang="en-US" b="1" dirty="0" smtClean="0"/>
              <a:t>transcription</a:t>
            </a:r>
            <a:r>
              <a:rPr lang="en-US" dirty="0" smtClean="0"/>
              <a:t>) and moves to the </a:t>
            </a:r>
            <a:r>
              <a:rPr lang="en-US" dirty="0" err="1" smtClean="0"/>
              <a:t>ribosomes</a:t>
            </a:r>
            <a:r>
              <a:rPr lang="en-US" dirty="0" smtClean="0"/>
              <a:t> where it is “read” (</a:t>
            </a:r>
            <a:r>
              <a:rPr lang="en-US" b="1" dirty="0" smtClean="0"/>
              <a:t>translation</a:t>
            </a:r>
            <a:r>
              <a:rPr lang="en-US" dirty="0" smtClean="0"/>
              <a:t>).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Each 3 base pairs code for an amino acid.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Recall that a protein is made up of many amino acids.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3037" y="3581400"/>
            <a:ext cx="38909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What does this mean?</a:t>
            </a:r>
            <a:endParaRPr lang="en-US" b="1" u="sng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None/>
            </a:pPr>
            <a:endParaRPr lang="en-US" dirty="0"/>
          </a:p>
        </p:txBody>
      </p:sp>
      <p:pic>
        <p:nvPicPr>
          <p:cNvPr id="4" name="Picture 3" descr="rna-transcrip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524000"/>
            <a:ext cx="3981450" cy="452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What does this mean?</a:t>
            </a:r>
            <a:endParaRPr lang="en-US" b="1" u="sng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US" dirty="0" smtClean="0"/>
              <a:t>Remember how the structure of the DNA molecule is the same in all living things?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Turns out that the Genetic Code is the same too!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 descr="Genetic co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3124200"/>
            <a:ext cx="6191250" cy="35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To recap</a:t>
            </a:r>
            <a:endParaRPr lang="en-US" b="1" u="sng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After a cell has “chosen” a gene from which it will build a protein, it makes a copy of the information in the form of messenger ribonucleic acid (mRNA) to send to the protein-building machinery.</a:t>
            </a:r>
          </a:p>
          <a:p>
            <a:r>
              <a:rPr lang="en-US" dirty="0" smtClean="0"/>
              <a:t>The synthesis of a RNA molecule from a DNA template is referred to as </a:t>
            </a:r>
            <a:r>
              <a:rPr lang="en-US" b="1" u="sng" dirty="0" smtClean="0"/>
              <a:t>transcription.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structure of RNA is very similar to DNA in that it has a sugar-phosphate backbone to which the chemical bases are attached. </a:t>
            </a:r>
          </a:p>
          <a:p>
            <a:r>
              <a:rPr lang="en-US" dirty="0" smtClean="0"/>
              <a:t>However, there are some important differences: </a:t>
            </a:r>
          </a:p>
          <a:p>
            <a:pPr lvl="1"/>
            <a:r>
              <a:rPr lang="en-US" dirty="0" smtClean="0"/>
              <a:t>(1) RNA is single-stranded and therefore does not form a double helix </a:t>
            </a:r>
          </a:p>
          <a:p>
            <a:pPr lvl="1"/>
            <a:r>
              <a:rPr lang="en-US" dirty="0" smtClean="0"/>
              <a:t>(2) the sugar used to form the backbone is slightly different</a:t>
            </a:r>
          </a:p>
          <a:p>
            <a:pPr lvl="1"/>
            <a:r>
              <a:rPr lang="en-US" dirty="0" smtClean="0"/>
              <a:t>(3) the chemical base thymine (T) is replaced by </a:t>
            </a:r>
            <a:r>
              <a:rPr lang="en-US" dirty="0" err="1" smtClean="0"/>
              <a:t>uracil</a:t>
            </a:r>
            <a:r>
              <a:rPr lang="en-US" dirty="0" smtClean="0"/>
              <a:t> (U)</a:t>
            </a:r>
          </a:p>
          <a:p>
            <a:r>
              <a:rPr lang="en-US" dirty="0" smtClean="0"/>
              <a:t>The synthesis of amino acids from a RNA template is referred to as </a:t>
            </a:r>
            <a:r>
              <a:rPr lang="en-US" b="1" u="sng" dirty="0" smtClean="0"/>
              <a:t>translation</a:t>
            </a:r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Before we move to our activity</a:t>
            </a:r>
            <a:endParaRPr lang="en-US" b="1" u="sng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US" dirty="0" smtClean="0"/>
              <a:t>Questions?</a:t>
            </a:r>
          </a:p>
          <a:p>
            <a:pPr lvl="1">
              <a:buNone/>
            </a:pPr>
            <a:endParaRPr lang="en-US" sz="4800" dirty="0"/>
          </a:p>
        </p:txBody>
      </p:sp>
      <p:pic>
        <p:nvPicPr>
          <p:cNvPr id="4" name="Picture 3" descr="project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2057400"/>
            <a:ext cx="3613324" cy="3529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88135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A82AB0E-F282-41C3-BBFC-96C5097760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311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TS101881355</vt:lpstr>
      <vt:lpstr>RNA</vt:lpstr>
      <vt:lpstr>What is RNA?</vt:lpstr>
      <vt:lpstr>What is RNA?</vt:lpstr>
      <vt:lpstr>What does RNA do?</vt:lpstr>
      <vt:lpstr>What does this mean?</vt:lpstr>
      <vt:lpstr>What does this mean?</vt:lpstr>
      <vt:lpstr>To recap</vt:lpstr>
      <vt:lpstr>Before we move to our activity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Size Limitations</dc:title>
  <dc:creator>RMC</dc:creator>
  <cp:lastModifiedBy>GLPS</cp:lastModifiedBy>
  <cp:revision>9</cp:revision>
  <dcterms:created xsi:type="dcterms:W3CDTF">2013-01-28T18:00:31Z</dcterms:created>
  <dcterms:modified xsi:type="dcterms:W3CDTF">2013-01-31T13:21:48Z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TC018813559991</vt:lpwstr>
  </property>
</Properties>
</file>